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57" r:id="rId4"/>
    <p:sldId id="271" r:id="rId5"/>
    <p:sldId id="261" r:id="rId6"/>
    <p:sldId id="274" r:id="rId7"/>
    <p:sldId id="262" r:id="rId8"/>
    <p:sldId id="264" r:id="rId9"/>
    <p:sldId id="265" r:id="rId10"/>
    <p:sldId id="267" r:id="rId11"/>
    <p:sldId id="272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FFFF"/>
    <a:srgbClr val="000000"/>
    <a:srgbClr val="D83231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46"/>
    <p:restoredTop sz="94629"/>
  </p:normalViewPr>
  <p:slideViewPr>
    <p:cSldViewPr snapToGrid="0" snapToObjects="1">
      <p:cViewPr varScale="1">
        <p:scale>
          <a:sx n="32" d="100"/>
          <a:sy n="32" d="100"/>
        </p:scale>
        <p:origin x="548" y="56"/>
      </p:cViewPr>
      <p:guideLst>
        <p:guide orient="horz" pos="4320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98395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56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121683" y="2765425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909380" y="2765424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697077" y="2765424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484774" y="2765423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8272471" y="2765423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21683" y="6508518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09380" y="6508517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697077" y="6508517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4484774" y="6508516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8272471" y="6508516"/>
            <a:ext cx="3413125" cy="3413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7321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121683" y="2765425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909380" y="2765424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697077" y="2765424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484774" y="2765423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8272471" y="2765423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21683" y="6508518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09380" y="6508517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697077" y="6508517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4484774" y="6508516"/>
            <a:ext cx="3413125" cy="3413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8272471" y="6508516"/>
            <a:ext cx="3413125" cy="3413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208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3144244" y="12526236"/>
            <a:ext cx="831289" cy="831289"/>
          </a:xfrm>
          <a:prstGeom prst="ellipse">
            <a:avLst/>
          </a:prstGeom>
          <a:solidFill>
            <a:srgbClr val="282828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2121840" y="2279414"/>
            <a:ext cx="16482720" cy="21768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2167984" y="4630044"/>
            <a:ext cx="20476358" cy="70192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23255935" y="12764080"/>
            <a:ext cx="607908" cy="355601"/>
          </a:xfrm>
          <a:prstGeom prst="rect">
            <a:avLst/>
          </a:prstGeom>
          <a:ln w="3175">
            <a:miter lim="400000"/>
          </a:ln>
        </p:spPr>
        <p:txBody>
          <a:bodyPr lIns="38100" tIns="38100" rIns="38100" bIns="38100">
            <a:spAutoFit/>
          </a:bodyPr>
          <a:lstStyle>
            <a:lvl1pPr algn="ctr">
              <a:defRPr sz="1800" cap="all" spc="360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 spd="med"/>
  <p:txStyles>
    <p:titleStyle>
      <a:lvl1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1pPr>
      <a:lvl2pPr marL="0" marR="0" indent="2286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2pPr>
      <a:lvl3pPr marL="0" marR="0" indent="4572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3pPr>
      <a:lvl4pPr marL="0" marR="0" indent="6858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4pPr>
      <a:lvl5pPr marL="0" marR="0" indent="9144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5pPr>
      <a:lvl6pPr marL="0" marR="0" indent="11430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6pPr>
      <a:lvl7pPr marL="0" marR="0" indent="13716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7pPr>
      <a:lvl8pPr marL="0" marR="0" indent="16002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8pPr>
      <a:lvl9pPr marL="0" marR="0" indent="182880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1pPr>
      <a:lvl2pPr marL="0" marR="0" indent="228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2pPr>
      <a:lvl3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3pPr>
      <a:lvl4pPr marL="0" marR="0" indent="685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4pPr>
      <a:lvl5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5pPr>
      <a:lvl6pPr marL="0" marR="0" indent="1143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6pPr>
      <a:lvl7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7pPr>
      <a:lvl8pPr marL="0" marR="0" indent="1600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8pPr>
      <a:lvl9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36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36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36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36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36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36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36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36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all" spc="36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6" r="20506"/>
          <a:stretch>
            <a:fillRect/>
          </a:stretch>
        </p:blipFill>
        <p:spPr>
          <a:xfrm>
            <a:off x="0" y="-12700"/>
            <a:ext cx="12172950" cy="13728700"/>
          </a:xfrm>
          <a:solidFill>
            <a:schemeClr val="bg2"/>
          </a:solidFill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653" y="6052515"/>
            <a:ext cx="3174851" cy="127684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861" y="459328"/>
            <a:ext cx="4068000" cy="1801686"/>
          </a:xfrm>
          <a:prstGeom prst="rect">
            <a:avLst/>
          </a:prstGeom>
        </p:spPr>
      </p:pic>
      <p:sp>
        <p:nvSpPr>
          <p:cNvPr id="10" name="Shape 45"/>
          <p:cNvSpPr/>
          <p:nvPr/>
        </p:nvSpPr>
        <p:spPr>
          <a:xfrm>
            <a:off x="13732598" y="3262960"/>
            <a:ext cx="9937928" cy="79285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 lnSpcReduction="10000"/>
          </a:bodyPr>
          <a:lstStyle>
            <a:lvl1pPr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r>
              <a:rPr lang="fr-FR" sz="9600" dirty="0" smtClean="0">
                <a:latin typeface="Calibri" panose="020F0502020204030204" pitchFamily="34" charset="0"/>
                <a:cs typeface="Calibri" panose="020F0502020204030204" pitchFamily="34" charset="0"/>
              </a:rPr>
              <a:t>D.U.</a:t>
            </a:r>
          </a:p>
          <a:p>
            <a:r>
              <a:rPr lang="fr-FR" sz="9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TRAIL </a:t>
            </a:r>
            <a:r>
              <a:rPr lang="fr-FR" sz="9600" dirty="0" smtClean="0">
                <a:latin typeface="Calibri" panose="020F0502020204030204" pitchFamily="34" charset="0"/>
                <a:cs typeface="Calibri" panose="020F0502020204030204" pitchFamily="34" charset="0"/>
              </a:rPr>
              <a:t>RUNNING</a:t>
            </a:r>
          </a:p>
          <a:p>
            <a:endParaRPr lang="fr-FR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96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96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Prestataires : </a:t>
            </a:r>
            <a:r>
              <a:rPr lang="fr-FR" sz="96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Speaker</a:t>
            </a:r>
            <a:endParaRPr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hape 39"/>
          <p:cNvSpPr/>
          <p:nvPr/>
        </p:nvSpPr>
        <p:spPr>
          <a:xfrm>
            <a:off x="13787503" y="12172952"/>
            <a:ext cx="9683321" cy="9715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/>
          <a:p>
            <a:r>
              <a:rPr lang="fr-FR" sz="3200" b="1" dirty="0" smtClean="0">
                <a:solidFill>
                  <a:srgbClr val="BFDE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 de formation :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Samuel BELIARD</a:t>
            </a:r>
          </a:p>
          <a:p>
            <a:r>
              <a:rPr lang="fr-FR" sz="3200" b="1" dirty="0" smtClean="0">
                <a:solidFill>
                  <a:srgbClr val="BFDE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 :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du-trail-running@univ-fcomte.fr</a:t>
            </a:r>
            <a:endParaRPr lang="fr-FR" sz="3200" dirty="0" smtClean="0">
              <a:solidFill>
                <a:srgbClr val="BFDE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4181429" y="4154916"/>
            <a:ext cx="5051424" cy="5051424"/>
          </a:xfrm>
          <a:prstGeom prst="ellipse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9640957" y="846666"/>
            <a:ext cx="13437704" cy="17779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r>
              <a:rPr lang="fr-FR" sz="96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préparation en amont</a:t>
            </a:r>
            <a:endParaRPr lang="fr-FR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383" y="2624598"/>
            <a:ext cx="3174851" cy="127684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83" y="2624598"/>
            <a:ext cx="6996722" cy="10495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Shape 160"/>
          <p:cNvSpPr/>
          <p:nvPr/>
        </p:nvSpPr>
        <p:spPr>
          <a:xfrm>
            <a:off x="9232853" y="4928991"/>
            <a:ext cx="14231205" cy="17779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r>
              <a:rPr lang="fr-FR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Entre une demi-journée à 2 jours</a:t>
            </a:r>
            <a:endParaRPr lang="fr-FR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10976296" y="7071025"/>
            <a:ext cx="11398606" cy="5823987"/>
            <a:chOff x="11763732" y="7051281"/>
            <a:chExt cx="11398606" cy="5823987"/>
          </a:xfrm>
        </p:grpSpPr>
        <p:grpSp>
          <p:nvGrpSpPr>
            <p:cNvPr id="13" name="Groupe 12"/>
            <p:cNvGrpSpPr/>
            <p:nvPr/>
          </p:nvGrpSpPr>
          <p:grpSpPr>
            <a:xfrm>
              <a:off x="11763732" y="7051281"/>
              <a:ext cx="10237228" cy="1113183"/>
              <a:chOff x="11777870" y="7445510"/>
              <a:chExt cx="10237228" cy="1113183"/>
            </a:xfrm>
          </p:grpSpPr>
          <p:sp>
            <p:nvSpPr>
              <p:cNvPr id="23" name="Flèche droite 22"/>
              <p:cNvSpPr/>
              <p:nvPr/>
            </p:nvSpPr>
            <p:spPr>
              <a:xfrm>
                <a:off x="11777870" y="7445510"/>
                <a:ext cx="1586062" cy="1113183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 w="3175">
                <a:miter lim="400000"/>
              </a:ln>
            </p:spPr>
            <p:txBody>
              <a:bodyPr lIns="38100" tIns="38100" rIns="38100" bIns="38100" rtlCol="0" anchor="ctr"/>
              <a:lstStyle/>
              <a:p>
                <a:pPr algn="ctr"/>
                <a:endParaRPr lang="fr-FR"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13842989" y="7625075"/>
                <a:ext cx="8172109" cy="754053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8100" tIns="38100" rIns="38100" bIns="38100" numCol="1" spcCol="38100" rtlCol="0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4400" b="1" dirty="0" smtClean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Horaires des courses, parcours, BH</a:t>
                </a:r>
                <a:endParaRPr kumimoji="0" lang="fr-FR" sz="44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endParaRPr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>
              <a:off x="11822244" y="10217150"/>
              <a:ext cx="10607522" cy="1113183"/>
              <a:chOff x="11777870" y="7445510"/>
              <a:chExt cx="10607522" cy="1113183"/>
            </a:xfrm>
          </p:grpSpPr>
          <p:sp>
            <p:nvSpPr>
              <p:cNvPr id="21" name="Flèche droite 20"/>
              <p:cNvSpPr/>
              <p:nvPr/>
            </p:nvSpPr>
            <p:spPr>
              <a:xfrm>
                <a:off x="11777870" y="7445510"/>
                <a:ext cx="1586062" cy="1113183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 w="3175">
                <a:miter lim="400000"/>
              </a:ln>
            </p:spPr>
            <p:txBody>
              <a:bodyPr lIns="38100" tIns="38100" rIns="38100" bIns="38100" rtlCol="0" anchor="ctr"/>
              <a:lstStyle/>
              <a:p>
                <a:pPr algn="ctr"/>
                <a:endParaRPr lang="fr-FR"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13842989" y="7625075"/>
                <a:ext cx="8542403" cy="754053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8100" tIns="38100" rIns="38100" bIns="38100" numCol="1" spcCol="38100" rtlCol="0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4400" b="1" dirty="0" smtClean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Faits marquants des années passées</a:t>
                </a:r>
                <a:endParaRPr kumimoji="0" lang="fr-FR" sz="44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endParaRPr>
              </a:p>
            </p:txBody>
          </p:sp>
        </p:grpSp>
        <p:grpSp>
          <p:nvGrpSpPr>
            <p:cNvPr id="15" name="Groupe 14"/>
            <p:cNvGrpSpPr/>
            <p:nvPr/>
          </p:nvGrpSpPr>
          <p:grpSpPr>
            <a:xfrm>
              <a:off x="11822244" y="11762085"/>
              <a:ext cx="11340094" cy="1113183"/>
              <a:chOff x="11777870" y="7445510"/>
              <a:chExt cx="11340094" cy="1113183"/>
            </a:xfrm>
          </p:grpSpPr>
          <p:sp>
            <p:nvSpPr>
              <p:cNvPr id="19" name="Flèche droite 18"/>
              <p:cNvSpPr/>
              <p:nvPr/>
            </p:nvSpPr>
            <p:spPr>
              <a:xfrm>
                <a:off x="11777870" y="7445510"/>
                <a:ext cx="1586062" cy="1113183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 w="3175">
                <a:miter lim="400000"/>
              </a:ln>
            </p:spPr>
            <p:txBody>
              <a:bodyPr lIns="38100" tIns="38100" rIns="38100" bIns="38100" rtlCol="0" anchor="ctr"/>
              <a:lstStyle/>
              <a:p>
                <a:pPr algn="ctr"/>
                <a:endParaRPr lang="fr-FR"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13842989" y="7625075"/>
                <a:ext cx="9274975" cy="754053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8100" tIns="38100" rIns="38100" bIns="38100" numCol="1" spcCol="38100" rtlCol="0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4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PT Sans"/>
                  </a:rPr>
                  <a:t>Les</a:t>
                </a:r>
                <a:r>
                  <a:rPr kumimoji="0" lang="fr-FR" sz="4400" b="1" i="0" u="none" strike="noStrike" cap="none" spc="0" normalizeH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PT Sans"/>
                  </a:rPr>
                  <a:t> favoris H &amp; F</a:t>
                </a:r>
                <a:r>
                  <a:rPr lang="fr-FR" sz="4400" b="1" dirty="0" smtClean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fr-FR" sz="4400" i="1" dirty="0" smtClean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via ITRA, Index UTMB</a:t>
                </a:r>
                <a:endParaRPr kumimoji="0" lang="fr-FR" sz="4400" i="1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endParaRPr>
              </a:p>
            </p:txBody>
          </p:sp>
        </p:grpSp>
        <p:grpSp>
          <p:nvGrpSpPr>
            <p:cNvPr id="16" name="Groupe 15"/>
            <p:cNvGrpSpPr/>
            <p:nvPr/>
          </p:nvGrpSpPr>
          <p:grpSpPr>
            <a:xfrm>
              <a:off x="11822244" y="8624608"/>
              <a:ext cx="9923039" cy="1113183"/>
              <a:chOff x="11777870" y="7445510"/>
              <a:chExt cx="9923039" cy="1113183"/>
            </a:xfrm>
          </p:grpSpPr>
          <p:sp>
            <p:nvSpPr>
              <p:cNvPr id="17" name="Flèche droite 16"/>
              <p:cNvSpPr/>
              <p:nvPr/>
            </p:nvSpPr>
            <p:spPr>
              <a:xfrm>
                <a:off x="11777870" y="7445510"/>
                <a:ext cx="1586062" cy="1113183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 w="3175">
                <a:miter lim="400000"/>
              </a:ln>
            </p:spPr>
            <p:txBody>
              <a:bodyPr lIns="38100" tIns="38100" rIns="38100" bIns="38100" rtlCol="0" anchor="ctr"/>
              <a:lstStyle/>
              <a:p>
                <a:pPr algn="ctr"/>
                <a:endParaRPr lang="fr-FR"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13842989" y="7625075"/>
                <a:ext cx="7857920" cy="754053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8100" tIns="38100" rIns="38100" bIns="38100" numCol="1" spcCol="38100" rtlCol="0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4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PT Sans"/>
                  </a:rPr>
                  <a:t>Règlement : </a:t>
                </a:r>
                <a:r>
                  <a:rPr kumimoji="0" lang="fr-FR" sz="4400" i="1" u="none" strike="noStrike" cap="none" spc="0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PT Sans"/>
                  </a:rPr>
                  <a:t>matos, récompenses</a:t>
                </a:r>
                <a:endParaRPr kumimoji="0" lang="fr-FR" sz="4400" i="1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5403885" y="2221730"/>
            <a:ext cx="13576230" cy="236202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ctr"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r>
              <a:rPr lang="fr-FR" sz="9600" dirty="0" smtClean="0">
                <a:latin typeface="Calibri" panose="020F0502020204030204" pitchFamily="34" charset="0"/>
                <a:cs typeface="Calibri" panose="020F0502020204030204" pitchFamily="34" charset="0"/>
              </a:rPr>
              <a:t>Anecdotes de fin</a:t>
            </a:r>
            <a:endParaRPr lang="fr-FR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Shape 1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grpSp>
        <p:nvGrpSpPr>
          <p:cNvPr id="189" name="Group 189"/>
          <p:cNvGrpSpPr/>
          <p:nvPr/>
        </p:nvGrpSpPr>
        <p:grpSpPr>
          <a:xfrm>
            <a:off x="2047809" y="4292521"/>
            <a:ext cx="20288383" cy="4837853"/>
            <a:chOff x="0" y="0"/>
            <a:chExt cx="20288381" cy="4837852"/>
          </a:xfrm>
        </p:grpSpPr>
        <p:grpSp>
          <p:nvGrpSpPr>
            <p:cNvPr id="173" name="Group 173"/>
            <p:cNvGrpSpPr/>
            <p:nvPr/>
          </p:nvGrpSpPr>
          <p:grpSpPr>
            <a:xfrm>
              <a:off x="0" y="0"/>
              <a:ext cx="4309358" cy="4837852"/>
              <a:chOff x="0" y="0"/>
              <a:chExt cx="4309357" cy="4837851"/>
            </a:xfrm>
          </p:grpSpPr>
          <p:sp>
            <p:nvSpPr>
              <p:cNvPr id="169" name="Shape 169"/>
              <p:cNvSpPr/>
              <p:nvPr/>
            </p:nvSpPr>
            <p:spPr>
              <a:xfrm>
                <a:off x="447926" y="0"/>
                <a:ext cx="3413505" cy="3413504"/>
              </a:xfrm>
              <a:prstGeom prst="ellipse">
                <a:avLst/>
              </a:prstGeom>
              <a:solidFill>
                <a:schemeClr val="accent5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170" name="Shape 170"/>
              <p:cNvSpPr/>
              <p:nvPr/>
            </p:nvSpPr>
            <p:spPr>
              <a:xfrm>
                <a:off x="867675" y="991170"/>
                <a:ext cx="2574007" cy="143116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ctr" defTabSz="642937">
                  <a:spcBef>
                    <a:spcPts val="4300"/>
                  </a:spcBef>
                  <a:tabLst>
                    <a:tab pos="495300" algn="l"/>
                    <a:tab pos="990600" algn="l"/>
                    <a:tab pos="1498600" algn="l"/>
                    <a:tab pos="1993900" algn="l"/>
                    <a:tab pos="2489200" algn="l"/>
                    <a:tab pos="2997200" algn="l"/>
                    <a:tab pos="3492500" algn="l"/>
                    <a:tab pos="4000500" algn="l"/>
                    <a:tab pos="4495800" algn="l"/>
                    <a:tab pos="4991100" algn="l"/>
                    <a:tab pos="5499100" algn="l"/>
                    <a:tab pos="5994400" algn="l"/>
                  </a:tabLst>
                  <a:defRPr sz="10000" baseline="-1999">
                    <a:solidFill>
                      <a:srgbClr val="FFFFFF"/>
                    </a:solidFill>
                    <a:latin typeface="et-line"/>
                    <a:ea typeface="et-line"/>
                    <a:cs typeface="et-line"/>
                    <a:sym typeface="et-line"/>
                  </a:defRPr>
                </a:lvl1pPr>
              </a:lstStyle>
              <a:p>
                <a:r>
                  <a:rPr lang="fr-FR" sz="6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Hébergement</a:t>
                </a:r>
                <a:endParaRPr sz="6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Shape 172"/>
              <p:cNvSpPr/>
              <p:nvPr/>
            </p:nvSpPr>
            <p:spPr>
              <a:xfrm>
                <a:off x="0" y="3763711"/>
                <a:ext cx="4309357" cy="107414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ctr">
                  <a:lnSpc>
                    <a:spcPct val="90000"/>
                  </a:lnSpc>
                  <a:defRPr sz="4000" b="1">
                    <a:solidFill>
                      <a:srgbClr val="282828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1pPr>
              </a:lstStyle>
              <a:p>
                <a:r>
                  <a:rPr lang="fr-FR" sz="3600" dirty="0" smtClean="0">
                    <a:latin typeface="Arial" panose="020B0604020202020204" pitchFamily="34" charset="0"/>
                  </a:rPr>
                  <a:t>Ultra du Pas du Diable</a:t>
                </a:r>
                <a:endParaRPr sz="36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8" name="Group 178"/>
            <p:cNvGrpSpPr/>
            <p:nvPr/>
          </p:nvGrpSpPr>
          <p:grpSpPr>
            <a:xfrm>
              <a:off x="5326341" y="0"/>
              <a:ext cx="4309358" cy="4588553"/>
              <a:chOff x="0" y="0"/>
              <a:chExt cx="4309357" cy="4588552"/>
            </a:xfrm>
          </p:grpSpPr>
          <p:sp>
            <p:nvSpPr>
              <p:cNvPr id="174" name="Shape 174"/>
              <p:cNvSpPr/>
              <p:nvPr/>
            </p:nvSpPr>
            <p:spPr>
              <a:xfrm>
                <a:off x="447926" y="0"/>
                <a:ext cx="3413505" cy="3413504"/>
              </a:xfrm>
              <a:prstGeom prst="ellipse">
                <a:avLst/>
              </a:prstGeom>
              <a:solidFill>
                <a:srgbClr val="BFDE45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>
                <a:off x="0" y="4013010"/>
                <a:ext cx="4309357" cy="575542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ctr">
                  <a:lnSpc>
                    <a:spcPct val="90000"/>
                  </a:lnSpc>
                  <a:defRPr sz="4000" b="1">
                    <a:solidFill>
                      <a:srgbClr val="282828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1pPr>
              </a:lstStyle>
              <a:p>
                <a:r>
                  <a:rPr lang="fr-FR" sz="3600" dirty="0" smtClean="0">
                    <a:latin typeface="Arial" panose="020B0604020202020204" pitchFamily="34" charset="0"/>
                  </a:rPr>
                  <a:t>Event </a:t>
                </a:r>
                <a:r>
                  <a:rPr lang="fr-FR" sz="3600" dirty="0" err="1" smtClean="0">
                    <a:latin typeface="Arial" panose="020B0604020202020204" pitchFamily="34" charset="0"/>
                  </a:rPr>
                  <a:t>Trail</a:t>
                </a:r>
                <a:r>
                  <a:rPr lang="fr-FR" sz="3600" dirty="0" smtClean="0">
                    <a:latin typeface="Arial" panose="020B0604020202020204" pitchFamily="34" charset="0"/>
                  </a:rPr>
                  <a:t> Royat</a:t>
                </a:r>
                <a:endParaRPr lang="fr-FR" sz="36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3" name="Group 183"/>
            <p:cNvGrpSpPr/>
            <p:nvPr/>
          </p:nvGrpSpPr>
          <p:grpSpPr>
            <a:xfrm>
              <a:off x="10652683" y="0"/>
              <a:ext cx="4309358" cy="4588553"/>
              <a:chOff x="0" y="0"/>
              <a:chExt cx="4309357" cy="4588552"/>
            </a:xfrm>
          </p:grpSpPr>
          <p:sp>
            <p:nvSpPr>
              <p:cNvPr id="179" name="Shape 179"/>
              <p:cNvSpPr/>
              <p:nvPr/>
            </p:nvSpPr>
            <p:spPr>
              <a:xfrm>
                <a:off x="447926" y="0"/>
                <a:ext cx="3413505" cy="3413504"/>
              </a:xfrm>
              <a:prstGeom prst="ellipse">
                <a:avLst/>
              </a:prstGeom>
              <a:solidFill>
                <a:schemeClr val="accent5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>
                <a:off x="0" y="4013010"/>
                <a:ext cx="4309357" cy="575542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ctr">
                  <a:lnSpc>
                    <a:spcPct val="90000"/>
                  </a:lnSpc>
                  <a:defRPr sz="4000" b="1">
                    <a:solidFill>
                      <a:srgbClr val="282828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1pPr>
              </a:lstStyle>
              <a:p>
                <a:r>
                  <a:rPr lang="fr-FR" sz="3600" dirty="0" err="1" smtClean="0">
                    <a:latin typeface="Arial" panose="020B0604020202020204" pitchFamily="34" charset="0"/>
                  </a:rPr>
                  <a:t>Montagn’hard</a:t>
                </a:r>
                <a:endParaRPr lang="fr-FR" sz="36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8" name="Group 188"/>
            <p:cNvGrpSpPr/>
            <p:nvPr/>
          </p:nvGrpSpPr>
          <p:grpSpPr>
            <a:xfrm>
              <a:off x="15979023" y="0"/>
              <a:ext cx="4309358" cy="4588553"/>
              <a:chOff x="0" y="0"/>
              <a:chExt cx="4309357" cy="4588552"/>
            </a:xfrm>
          </p:grpSpPr>
          <p:sp>
            <p:nvSpPr>
              <p:cNvPr id="184" name="Shape 184"/>
              <p:cNvSpPr/>
              <p:nvPr/>
            </p:nvSpPr>
            <p:spPr>
              <a:xfrm>
                <a:off x="447926" y="0"/>
                <a:ext cx="3413505" cy="3413504"/>
              </a:xfrm>
              <a:prstGeom prst="ellipse">
                <a:avLst/>
              </a:prstGeom>
              <a:solidFill>
                <a:srgbClr val="BFDE45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>
                <a:off x="0" y="4013010"/>
                <a:ext cx="4309357" cy="575542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ctr">
                  <a:lnSpc>
                    <a:spcPct val="90000"/>
                  </a:lnSpc>
                  <a:defRPr sz="4000" b="1">
                    <a:solidFill>
                      <a:srgbClr val="282828"/>
                    </a:solidFill>
                    <a:latin typeface="Signika"/>
                    <a:ea typeface="Signika"/>
                    <a:cs typeface="Signika"/>
                    <a:sym typeface="Signika"/>
                  </a:defRPr>
                </a:lvl1pPr>
              </a:lstStyle>
              <a:p>
                <a:r>
                  <a:rPr lang="fr-FR" sz="3600" dirty="0" smtClean="0">
                    <a:latin typeface="Arial" panose="020B0604020202020204" pitchFamily="34" charset="0"/>
                  </a:rPr>
                  <a:t>Maxi Race</a:t>
                </a:r>
                <a:endParaRPr lang="fr-FR" sz="3600" dirty="0"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108" y="759674"/>
            <a:ext cx="3174851" cy="1276842"/>
          </a:xfrm>
          <a:prstGeom prst="rect">
            <a:avLst/>
          </a:prstGeom>
        </p:spPr>
      </p:pic>
      <p:sp>
        <p:nvSpPr>
          <p:cNvPr id="26" name="Shape 170"/>
          <p:cNvSpPr/>
          <p:nvPr/>
        </p:nvSpPr>
        <p:spPr>
          <a:xfrm>
            <a:off x="8241825" y="5283691"/>
            <a:ext cx="2574008" cy="143116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 defTabSz="642937">
              <a:spcBef>
                <a:spcPts val="43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10000" baseline="-1999">
                <a:solidFill>
                  <a:srgbClr val="FFFFFF"/>
                </a:solidFill>
                <a:latin typeface="et-line"/>
                <a:ea typeface="et-line"/>
                <a:cs typeface="et-line"/>
                <a:sym typeface="et-line"/>
              </a:defRPr>
            </a:lvl1pPr>
          </a:lstStyle>
          <a:p>
            <a:r>
              <a:rPr lang="fr-F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Hébergement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hape 170"/>
          <p:cNvSpPr/>
          <p:nvPr/>
        </p:nvSpPr>
        <p:spPr>
          <a:xfrm>
            <a:off x="13454995" y="5619545"/>
            <a:ext cx="2574008" cy="75405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 defTabSz="642937">
              <a:spcBef>
                <a:spcPts val="43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10000" baseline="-1999">
                <a:solidFill>
                  <a:srgbClr val="FFFFFF"/>
                </a:solidFill>
                <a:latin typeface="et-line"/>
                <a:ea typeface="et-line"/>
                <a:cs typeface="et-line"/>
                <a:sym typeface="et-line"/>
              </a:defRPr>
            </a:lvl1pPr>
          </a:lstStyle>
          <a:p>
            <a:r>
              <a:rPr lang="fr-F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hape 170"/>
          <p:cNvSpPr/>
          <p:nvPr/>
        </p:nvSpPr>
        <p:spPr>
          <a:xfrm>
            <a:off x="18894508" y="5652205"/>
            <a:ext cx="2574008" cy="75405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 defTabSz="642937">
              <a:spcBef>
                <a:spcPts val="43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10000" baseline="-1999">
                <a:solidFill>
                  <a:srgbClr val="FFFFFF"/>
                </a:solidFill>
                <a:latin typeface="et-line"/>
                <a:ea typeface="et-line"/>
                <a:cs typeface="et-line"/>
                <a:sym typeface="et-line"/>
              </a:defRPr>
            </a:lvl1pPr>
          </a:lstStyle>
          <a:p>
            <a:r>
              <a:rPr lang="fr-FR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hape 167"/>
          <p:cNvSpPr/>
          <p:nvPr/>
        </p:nvSpPr>
        <p:spPr>
          <a:xfrm>
            <a:off x="758560" y="11031528"/>
            <a:ext cx="4730932" cy="15509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 algn="ctr"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r>
              <a:rPr lang="fr-FR" sz="8000" dirty="0" smtClean="0">
                <a:latin typeface="Calibri" panose="020F0502020204030204" pitchFamily="34" charset="0"/>
                <a:cs typeface="Calibri" panose="020F0502020204030204" pitchFamily="34" charset="0"/>
              </a:rPr>
              <a:t>Pêle-mêle</a:t>
            </a:r>
            <a:endParaRPr lang="fr-FR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ccolade ouvrante 1"/>
          <p:cNvSpPr/>
          <p:nvPr/>
        </p:nvSpPr>
        <p:spPr>
          <a:xfrm rot="10800000">
            <a:off x="5716102" y="10298071"/>
            <a:ext cx="1282129" cy="2643809"/>
          </a:xfrm>
          <a:prstGeom prst="leftBrac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368620" y="10350396"/>
            <a:ext cx="12973103" cy="253915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</a:pPr>
            <a:r>
              <a:rPr kumimoji="0" lang="fr-FR" sz="40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PT Sans"/>
              </a:rPr>
              <a:t>Sono Savoyarde                                  =&gt; Ecran chronométreur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</a:pPr>
            <a:r>
              <a:rPr lang="fr-FR" sz="4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GR6666 repas de fin                           =&gt; Respect des BH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</a:pPr>
            <a:r>
              <a:rPr kumimoji="0" lang="fr-FR" sz="40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PT Sans"/>
              </a:rPr>
              <a:t>Orages</a:t>
            </a:r>
            <a:r>
              <a:rPr kumimoji="0" lang="fr-FR" sz="4000" b="1" i="0" u="none" strike="noStrike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PT Sans"/>
              </a:rPr>
              <a:t> (</a:t>
            </a:r>
            <a:r>
              <a:rPr kumimoji="0" lang="fr-FR" sz="4000" b="1" i="0" u="none" strike="noStrike" cap="none" spc="0" normalizeH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PT Sans"/>
              </a:rPr>
              <a:t>Montagn’hard</a:t>
            </a:r>
            <a:r>
              <a:rPr kumimoji="0" lang="fr-FR" sz="4000" b="1" i="0" u="none" strike="noStrike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PT Sans"/>
              </a:rPr>
              <a:t>, Samoëns)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</a:pPr>
            <a:r>
              <a:rPr lang="fr-FR" sz="4000" b="1" baseline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Blague </a:t>
            </a:r>
            <a:r>
              <a:rPr lang="fr-FR" sz="4000" b="1" baseline="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MaxiRace</a:t>
            </a:r>
            <a:r>
              <a:rPr lang="fr-FR" sz="4000" b="1" baseline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endParaRPr kumimoji="0" lang="fr-FR" sz="40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7551157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538" y="2773784"/>
            <a:ext cx="12184062" cy="81277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" name="Groupe 2"/>
          <p:cNvGrpSpPr/>
          <p:nvPr/>
        </p:nvGrpSpPr>
        <p:grpSpPr>
          <a:xfrm>
            <a:off x="469685" y="1258570"/>
            <a:ext cx="9937928" cy="5181987"/>
            <a:chOff x="1702137" y="1516988"/>
            <a:chExt cx="9937928" cy="5579109"/>
          </a:xfrm>
        </p:grpSpPr>
        <p:sp>
          <p:nvSpPr>
            <p:cNvPr id="45" name="Shape 45"/>
            <p:cNvSpPr/>
            <p:nvPr/>
          </p:nvSpPr>
          <p:spPr>
            <a:xfrm>
              <a:off x="1702137" y="1516988"/>
              <a:ext cx="9937928" cy="5579109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8100" tIns="38100" rIns="38100" bIns="38100">
              <a:normAutofit/>
            </a:bodyPr>
            <a:lstStyle>
              <a:lvl1pPr>
                <a:lnSpc>
                  <a:spcPct val="90000"/>
                </a:lnSpc>
                <a:defRPr sz="11000" b="1">
                  <a:solidFill>
                    <a:srgbClr val="282828"/>
                  </a:solidFill>
                  <a:latin typeface="Signika"/>
                  <a:ea typeface="Signika"/>
                  <a:cs typeface="Signika"/>
                  <a:sym typeface="Signika"/>
                </a:defRPr>
              </a:lvl1pPr>
            </a:lstStyle>
            <a:p>
              <a:pPr algn="ctr"/>
              <a:r>
                <a:rPr lang="fr-FR" sz="9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Mes liens d’intérêts</a:t>
              </a:r>
              <a:endParaRPr lang="fr-FR" sz="9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5360" y="4306542"/>
              <a:ext cx="2891482" cy="1162878"/>
            </a:xfrm>
            <a:prstGeom prst="rect">
              <a:avLst/>
            </a:prstGeom>
          </p:spPr>
        </p:pic>
      </p:grpSp>
      <p:grpSp>
        <p:nvGrpSpPr>
          <p:cNvPr id="6" name="Groupe 5"/>
          <p:cNvGrpSpPr/>
          <p:nvPr/>
        </p:nvGrpSpPr>
        <p:grpSpPr>
          <a:xfrm>
            <a:off x="1079744" y="5566020"/>
            <a:ext cx="5666811" cy="1431235"/>
            <a:chOff x="1093304" y="6042991"/>
            <a:chExt cx="5666811" cy="1431235"/>
          </a:xfrm>
        </p:grpSpPr>
        <p:sp>
          <p:nvSpPr>
            <p:cNvPr id="4" name="Éclair 3"/>
            <p:cNvSpPr/>
            <p:nvPr/>
          </p:nvSpPr>
          <p:spPr>
            <a:xfrm>
              <a:off x="1093304" y="6042991"/>
              <a:ext cx="993913" cy="1431235"/>
            </a:xfrm>
            <a:prstGeom prst="lightningBolt">
              <a:avLst/>
            </a:prstGeom>
            <a:solidFill>
              <a:schemeClr val="bg1">
                <a:lumMod val="50000"/>
              </a:schemeClr>
            </a:solidFill>
            <a:ln w="3175">
              <a:miter lim="400000"/>
            </a:ln>
          </p:spPr>
          <p:txBody>
            <a:bodyPr lIns="38100" tIns="38100" rIns="38100" bIns="38100" rtlCol="0" anchor="ctr"/>
            <a:lstStyle/>
            <a:p>
              <a:pPr algn="ctr"/>
              <a:endParaRPr lang="fr-FR"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606734" y="6381581"/>
              <a:ext cx="4153381" cy="75405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8100" tIns="38100" rIns="38100" bIns="381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4400" b="1" i="0" u="none" strike="noStrike" cap="none" spc="0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rPr>
                <a:t>Les organisateurs</a:t>
              </a:r>
              <a:endParaRPr kumimoji="0" lang="fr-FR" sz="44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PT Sans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079745" y="7553953"/>
            <a:ext cx="9820191" cy="2108269"/>
            <a:chOff x="1093304" y="5704473"/>
            <a:chExt cx="9820191" cy="2108269"/>
          </a:xfrm>
        </p:grpSpPr>
        <p:sp>
          <p:nvSpPr>
            <p:cNvPr id="11" name="Éclair 10"/>
            <p:cNvSpPr/>
            <p:nvPr/>
          </p:nvSpPr>
          <p:spPr>
            <a:xfrm>
              <a:off x="1093304" y="6042991"/>
              <a:ext cx="993913" cy="1431235"/>
            </a:xfrm>
            <a:prstGeom prst="lightningBolt">
              <a:avLst/>
            </a:prstGeom>
            <a:solidFill>
              <a:schemeClr val="bg1">
                <a:lumMod val="50000"/>
              </a:schemeClr>
            </a:solidFill>
            <a:ln w="3175">
              <a:miter lim="400000"/>
            </a:ln>
          </p:spPr>
          <p:txBody>
            <a:bodyPr lIns="38100" tIns="38100" rIns="38100" bIns="38100" rtlCol="0" anchor="ctr"/>
            <a:lstStyle/>
            <a:p>
              <a:pPr algn="ctr"/>
              <a:endParaRPr lang="fr-FR"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606734" y="5704473"/>
              <a:ext cx="8306761" cy="210826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8100" tIns="38100" rIns="38100" bIns="381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4400" b="1" i="0" u="none" strike="noStrike" cap="none" spc="0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rPr>
                <a:t>Mes sponsors </a:t>
              </a:r>
              <a:r>
                <a:rPr kumimoji="0" lang="fr-FR" sz="4400" i="0" u="none" strike="noStrike" cap="none" spc="0" normalizeH="0" baseline="0" dirty="0" err="1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rPr>
                <a:t>Altra</a:t>
              </a:r>
              <a:r>
                <a:rPr kumimoji="0" lang="fr-FR" sz="4400" i="0" u="none" strike="noStrike" cap="none" spc="0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rPr>
                <a:t>, </a:t>
              </a:r>
              <a:r>
                <a:rPr kumimoji="0" lang="fr-FR" sz="4400" i="0" u="none" strike="noStrike" cap="none" spc="0" normalizeH="0" baseline="0" dirty="0" err="1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rPr>
                <a:t>Brubeck</a:t>
              </a:r>
              <a:r>
                <a:rPr kumimoji="0" lang="fr-FR" sz="4400" i="0" u="none" strike="noStrike" cap="none" spc="0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rPr>
                <a:t>, </a:t>
              </a:r>
              <a:r>
                <a:rPr kumimoji="0" lang="fr-FR" sz="4400" i="0" u="none" strike="noStrike" cap="none" spc="0" normalizeH="0" baseline="0" dirty="0" err="1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rPr>
                <a:t>Nolio</a:t>
              </a:r>
              <a:r>
                <a:rPr kumimoji="0" lang="fr-FR" sz="4400" i="0" u="none" strike="noStrike" cap="none" spc="0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rPr>
                <a:t>,</a:t>
              </a:r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44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LCF, </a:t>
              </a:r>
              <a:r>
                <a:rPr lang="fr-FR" sz="4400" dirty="0" err="1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Run’Hard</a:t>
              </a:r>
              <a:r>
                <a:rPr lang="fr-FR" sz="44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fr-FR" sz="4400" dirty="0" err="1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Nutriting</a:t>
              </a:r>
              <a:r>
                <a:rPr lang="fr-FR" sz="44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fr-FR" sz="4400" dirty="0" err="1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Baouw</a:t>
              </a:r>
              <a:r>
                <a:rPr lang="fr-FR" sz="44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44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 Panier à Café</a:t>
              </a:r>
              <a:endParaRPr kumimoji="0" lang="fr-FR" sz="440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PT Sans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1228920" y="10218922"/>
            <a:ext cx="6881887" cy="1431235"/>
            <a:chOff x="1093304" y="6042991"/>
            <a:chExt cx="6881887" cy="1431235"/>
          </a:xfrm>
        </p:grpSpPr>
        <p:sp>
          <p:nvSpPr>
            <p:cNvPr id="14" name="Éclair 13"/>
            <p:cNvSpPr/>
            <p:nvPr/>
          </p:nvSpPr>
          <p:spPr>
            <a:xfrm>
              <a:off x="1093304" y="6042991"/>
              <a:ext cx="993913" cy="1431235"/>
            </a:xfrm>
            <a:prstGeom prst="lightningBolt">
              <a:avLst/>
            </a:prstGeom>
            <a:solidFill>
              <a:schemeClr val="bg1">
                <a:lumMod val="50000"/>
              </a:schemeClr>
            </a:solidFill>
            <a:ln w="3175">
              <a:miter lim="400000"/>
            </a:ln>
          </p:spPr>
          <p:txBody>
            <a:bodyPr lIns="38100" tIns="38100" rIns="38100" bIns="38100" rtlCol="0" anchor="ctr"/>
            <a:lstStyle/>
            <a:p>
              <a:pPr algn="ctr"/>
              <a:endParaRPr lang="fr-FR"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606734" y="6381581"/>
              <a:ext cx="5368457" cy="75405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8100" tIns="38100" rIns="38100" bIns="381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4400" b="1" i="0" u="none" strike="noStrike" cap="none" spc="0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rPr>
                <a:t>Les collègues Speakers</a:t>
              </a:r>
              <a:endParaRPr kumimoji="0" lang="fr-FR" sz="44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PT Sans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2118554" y="6939989"/>
            <a:ext cx="19431630" cy="54441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45"/>
          <p:cNvSpPr/>
          <p:nvPr/>
        </p:nvSpPr>
        <p:spPr>
          <a:xfrm>
            <a:off x="2118554" y="1257496"/>
            <a:ext cx="20880594" cy="557910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pPr algn="ctr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Les différents prestataires sur un événement « Running »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425" y="4437501"/>
            <a:ext cx="3174851" cy="1276842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3186249" y="6414113"/>
            <a:ext cx="18745201" cy="2631955"/>
            <a:chOff x="2286000" y="7360653"/>
            <a:chExt cx="18745201" cy="2631955"/>
          </a:xfrm>
        </p:grpSpPr>
        <p:sp>
          <p:nvSpPr>
            <p:cNvPr id="2" name="ZoneTexte 1"/>
            <p:cNvSpPr txBox="1"/>
            <p:nvPr/>
          </p:nvSpPr>
          <p:spPr>
            <a:xfrm>
              <a:off x="2286000" y="7361118"/>
              <a:ext cx="3916018" cy="2631490"/>
            </a:xfrm>
            <a:prstGeom prst="rect">
              <a:avLst/>
            </a:prstGeom>
            <a:noFill/>
            <a:ln w="762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spc="0" normalizeH="0" baseline="0" dirty="0" smtClean="0">
                <a:ln>
                  <a:noFill/>
                </a:ln>
                <a:solidFill>
                  <a:srgbClr val="727574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4400" b="1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fr-FR" sz="4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4400" b="1" i="0" u="none" strike="noStrike" cap="none" spc="0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rPr>
                <a:t>Chronométreur</a:t>
              </a:r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fr-FR" dirty="0"/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spc="0" normalizeH="0" baseline="0" dirty="0">
                <a:ln>
                  <a:noFill/>
                </a:ln>
                <a:solidFill>
                  <a:srgbClr val="727574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229061" y="7360653"/>
              <a:ext cx="3916018" cy="2631490"/>
            </a:xfrm>
            <a:prstGeom prst="rect">
              <a:avLst/>
            </a:prstGeom>
            <a:noFill/>
            <a:ln w="762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spc="0" normalizeH="0" baseline="0" dirty="0" smtClean="0">
                <a:ln>
                  <a:noFill/>
                </a:ln>
                <a:solidFill>
                  <a:srgbClr val="727574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4400" b="1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fr-FR" sz="4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4400" b="1" i="0" u="none" strike="noStrike" cap="none" spc="0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rPr>
                <a:t>Speaker</a:t>
              </a:r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fr-FR" dirty="0"/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spc="0" normalizeH="0" baseline="0" dirty="0">
                <a:ln>
                  <a:noFill/>
                </a:ln>
                <a:solidFill>
                  <a:srgbClr val="727574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7115183" y="7360653"/>
              <a:ext cx="3916018" cy="2631490"/>
            </a:xfrm>
            <a:prstGeom prst="rect">
              <a:avLst/>
            </a:prstGeom>
            <a:noFill/>
            <a:ln w="762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spc="0" normalizeH="0" baseline="0" dirty="0" smtClean="0">
                <a:ln>
                  <a:noFill/>
                </a:ln>
                <a:solidFill>
                  <a:srgbClr val="727574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4400" b="1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fr-FR" sz="4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4400" b="1" i="0" u="none" strike="noStrike" cap="none" spc="0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rPr>
                <a:t>Photographe</a:t>
              </a:r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fr-FR" dirty="0"/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spc="0" normalizeH="0" baseline="0" dirty="0">
                <a:ln>
                  <a:noFill/>
                </a:ln>
                <a:solidFill>
                  <a:srgbClr val="727574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2172122" y="7360653"/>
              <a:ext cx="3916018" cy="2631490"/>
            </a:xfrm>
            <a:prstGeom prst="rect">
              <a:avLst/>
            </a:prstGeom>
            <a:noFill/>
            <a:ln w="76200" cap="flat">
              <a:solidFill>
                <a:schemeClr val="bg1">
                  <a:lumMod val="7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spc="0" normalizeH="0" baseline="0" dirty="0" smtClean="0">
                <a:ln>
                  <a:noFill/>
                </a:ln>
                <a:solidFill>
                  <a:srgbClr val="727574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4400" b="1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fr-FR" sz="4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4400" b="1" i="0" u="none" strike="noStrike" cap="none" spc="0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rPr>
                <a:t>Sonorisateur</a:t>
              </a:r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fr-FR" dirty="0"/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spc="0" normalizeH="0" baseline="0" dirty="0">
                <a:ln>
                  <a:noFill/>
                </a:ln>
                <a:solidFill>
                  <a:srgbClr val="727574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3186249" y="10115563"/>
            <a:ext cx="18897783" cy="2631490"/>
            <a:chOff x="3186249" y="10115563"/>
            <a:chExt cx="18897783" cy="2631490"/>
          </a:xfrm>
        </p:grpSpPr>
        <p:sp>
          <p:nvSpPr>
            <p:cNvPr id="12" name="ZoneTexte 11"/>
            <p:cNvSpPr txBox="1"/>
            <p:nvPr/>
          </p:nvSpPr>
          <p:spPr>
            <a:xfrm>
              <a:off x="3186249" y="10115563"/>
              <a:ext cx="3916018" cy="2631490"/>
            </a:xfrm>
            <a:prstGeom prst="rect">
              <a:avLst/>
            </a:prstGeom>
            <a:noFill/>
            <a:ln w="57150" cap="flat">
              <a:solidFill>
                <a:schemeClr val="bg1"/>
              </a:solidFill>
              <a:prstDash val="sys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spc="0" normalizeH="0" baseline="0" dirty="0" smtClean="0">
                <a:ln>
                  <a:noFill/>
                </a:ln>
                <a:solidFill>
                  <a:srgbClr val="727574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4400" i="1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Bonus</a:t>
              </a:r>
              <a:endParaRPr lang="fr-FR" sz="44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4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rPr>
                <a:t>Vidéaste</a:t>
              </a:r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fr-FR" dirty="0"/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spc="0" normalizeH="0" baseline="0" dirty="0">
                <a:ln>
                  <a:noFill/>
                </a:ln>
                <a:solidFill>
                  <a:srgbClr val="727574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8169962" y="10115563"/>
              <a:ext cx="3916018" cy="2631490"/>
            </a:xfrm>
            <a:prstGeom prst="rect">
              <a:avLst/>
            </a:prstGeom>
            <a:noFill/>
            <a:ln w="57150" cap="flat">
              <a:solidFill>
                <a:schemeClr val="bg1"/>
              </a:solidFill>
              <a:prstDash val="sys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spc="0" normalizeH="0" baseline="0" dirty="0" smtClean="0">
                <a:ln>
                  <a:noFill/>
                </a:ln>
                <a:solidFill>
                  <a:srgbClr val="727574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4400" i="1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Bonus</a:t>
              </a:r>
              <a:endParaRPr lang="fr-FR" sz="44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4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rPr>
                <a:t>Restaurateur</a:t>
              </a:r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fr-FR" dirty="0"/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spc="0" normalizeH="0" baseline="0" dirty="0">
                <a:ln>
                  <a:noFill/>
                </a:ln>
                <a:solidFill>
                  <a:srgbClr val="727574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3153675" y="10115563"/>
              <a:ext cx="3916018" cy="2631490"/>
            </a:xfrm>
            <a:prstGeom prst="rect">
              <a:avLst/>
            </a:prstGeom>
            <a:noFill/>
            <a:ln w="57150" cap="flat">
              <a:solidFill>
                <a:schemeClr val="bg1"/>
              </a:solidFill>
              <a:prstDash val="sys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spc="0" normalizeH="0" baseline="0" dirty="0" smtClean="0">
                <a:ln>
                  <a:noFill/>
                </a:ln>
                <a:solidFill>
                  <a:srgbClr val="727574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4400" i="1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Bonus</a:t>
              </a:r>
              <a:endParaRPr lang="fr-FR" sz="44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4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rPr>
                <a:t>Musiciens</a:t>
              </a:r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fr-FR" dirty="0"/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spc="0" normalizeH="0" baseline="0" dirty="0">
                <a:ln>
                  <a:noFill/>
                </a:ln>
                <a:solidFill>
                  <a:srgbClr val="727574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8168014" y="10177118"/>
              <a:ext cx="3916018" cy="2508379"/>
            </a:xfrm>
            <a:prstGeom prst="rect">
              <a:avLst/>
            </a:prstGeom>
            <a:noFill/>
            <a:ln w="57150" cap="flat">
              <a:solidFill>
                <a:schemeClr val="bg1"/>
              </a:solidFill>
              <a:prstDash val="sysDot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4400" i="1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Bonus</a:t>
              </a:r>
              <a:endParaRPr lang="fr-FR" sz="4400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4400" b="1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rPr>
                <a:t>Community</a:t>
              </a:r>
              <a:r>
                <a:rPr kumimoji="0" lang="fr-FR" sz="4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rPr>
                <a:t> Manager</a:t>
              </a:r>
              <a:endParaRPr lang="fr-FR" dirty="0">
                <a:solidFill>
                  <a:schemeClr val="bg1"/>
                </a:solidFill>
              </a:endParaRPr>
            </a:p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2600" b="0" i="0" u="none" strike="noStrike" cap="none" spc="0" normalizeH="0" baseline="0" dirty="0">
                <a:ln>
                  <a:noFill/>
                </a:ln>
                <a:solidFill>
                  <a:srgbClr val="727574"/>
                </a:solidFill>
                <a:effectLst/>
                <a:uFillTx/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50" y="515934"/>
            <a:ext cx="8436342" cy="12654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8" name="Groupe 7"/>
          <p:cNvGrpSpPr/>
          <p:nvPr/>
        </p:nvGrpSpPr>
        <p:grpSpPr>
          <a:xfrm>
            <a:off x="11985491" y="1264082"/>
            <a:ext cx="9937928" cy="5579109"/>
            <a:chOff x="13194967" y="1866401"/>
            <a:chExt cx="9937928" cy="5579109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6505" y="5194633"/>
              <a:ext cx="3174851" cy="1276842"/>
            </a:xfrm>
            <a:prstGeom prst="rect">
              <a:avLst/>
            </a:prstGeom>
          </p:spPr>
        </p:pic>
        <p:sp>
          <p:nvSpPr>
            <p:cNvPr id="12" name="Shape 45"/>
            <p:cNvSpPr/>
            <p:nvPr/>
          </p:nvSpPr>
          <p:spPr>
            <a:xfrm>
              <a:off x="13194967" y="1866401"/>
              <a:ext cx="9937928" cy="5579109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8100" tIns="38100" rIns="38100" bIns="38100">
              <a:normAutofit/>
            </a:bodyPr>
            <a:lstStyle>
              <a:lvl1pPr>
                <a:lnSpc>
                  <a:spcPct val="90000"/>
                </a:lnSpc>
                <a:defRPr sz="11000" b="1">
                  <a:solidFill>
                    <a:srgbClr val="282828"/>
                  </a:solidFill>
                  <a:latin typeface="Signika"/>
                  <a:ea typeface="Signika"/>
                  <a:cs typeface="Signika"/>
                  <a:sym typeface="Signika"/>
                </a:defRPr>
              </a:lvl1pPr>
            </a:lstStyle>
            <a:p>
              <a:pPr algn="ctr"/>
              <a:r>
                <a:rPr lang="fr-FR" sz="9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Comment devenir speaker</a:t>
              </a:r>
              <a:endParaRPr sz="9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Shape 39"/>
          <p:cNvSpPr/>
          <p:nvPr/>
        </p:nvSpPr>
        <p:spPr>
          <a:xfrm>
            <a:off x="13532897" y="7384624"/>
            <a:ext cx="8390522" cy="53794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9999460" y="6996715"/>
            <a:ext cx="13716548" cy="5823987"/>
            <a:chOff x="11763732" y="7051281"/>
            <a:chExt cx="13716548" cy="5823987"/>
          </a:xfrm>
        </p:grpSpPr>
        <p:grpSp>
          <p:nvGrpSpPr>
            <p:cNvPr id="5" name="Groupe 4"/>
            <p:cNvGrpSpPr/>
            <p:nvPr/>
          </p:nvGrpSpPr>
          <p:grpSpPr>
            <a:xfrm>
              <a:off x="11763732" y="7051281"/>
              <a:ext cx="11211854" cy="1113183"/>
              <a:chOff x="11777870" y="7445510"/>
              <a:chExt cx="11211854" cy="1113183"/>
            </a:xfrm>
          </p:grpSpPr>
          <p:sp>
            <p:nvSpPr>
              <p:cNvPr id="3" name="Flèche droite 2"/>
              <p:cNvSpPr/>
              <p:nvPr/>
            </p:nvSpPr>
            <p:spPr>
              <a:xfrm>
                <a:off x="11777870" y="7445510"/>
                <a:ext cx="1586062" cy="1113183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 w="3175">
                <a:miter lim="400000"/>
              </a:ln>
            </p:spPr>
            <p:txBody>
              <a:bodyPr lIns="38100" tIns="38100" rIns="38100" bIns="38100" rtlCol="0" anchor="ctr"/>
              <a:lstStyle/>
              <a:p>
                <a:pPr algn="ctr"/>
                <a:endParaRPr lang="fr-FR"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4" name="ZoneTexte 3"/>
              <p:cNvSpPr txBox="1"/>
              <p:nvPr/>
            </p:nvSpPr>
            <p:spPr>
              <a:xfrm>
                <a:off x="13842989" y="7625075"/>
                <a:ext cx="9146735" cy="754053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8100" tIns="38100" rIns="38100" bIns="38100" numCol="1" spcCol="38100" rtlCol="0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4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PT Sans"/>
                  </a:rPr>
                  <a:t>Bouche à oreille</a:t>
                </a:r>
                <a:r>
                  <a:rPr kumimoji="0" lang="fr-FR" sz="4400" i="0" u="none" strike="noStrike" cap="none" spc="0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PT Sans"/>
                  </a:rPr>
                  <a:t> / appeler des speakers</a:t>
                </a:r>
                <a:endParaRPr kumimoji="0" lang="fr-FR" sz="44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endParaRPr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11822244" y="10217150"/>
              <a:ext cx="12292278" cy="1113183"/>
              <a:chOff x="11777870" y="7445510"/>
              <a:chExt cx="12292278" cy="1113183"/>
            </a:xfrm>
          </p:grpSpPr>
          <p:sp>
            <p:nvSpPr>
              <p:cNvPr id="10" name="Flèche droite 9"/>
              <p:cNvSpPr/>
              <p:nvPr/>
            </p:nvSpPr>
            <p:spPr>
              <a:xfrm>
                <a:off x="11777870" y="7445510"/>
                <a:ext cx="1586062" cy="1113183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 w="3175">
                <a:miter lim="400000"/>
              </a:ln>
            </p:spPr>
            <p:txBody>
              <a:bodyPr lIns="38100" tIns="38100" rIns="38100" bIns="38100" rtlCol="0" anchor="ctr"/>
              <a:lstStyle/>
              <a:p>
                <a:pPr algn="ctr"/>
                <a:endParaRPr lang="fr-FR"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13842989" y="7625075"/>
                <a:ext cx="10227159" cy="754053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8100" tIns="38100" rIns="38100" bIns="38100" numCol="1" spcCol="38100" rtlCol="0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4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PT Sans"/>
                  </a:rPr>
                  <a:t>Bénévolat</a:t>
                </a:r>
                <a:r>
                  <a:rPr kumimoji="0" lang="fr-FR" sz="4400" i="0" u="none" strike="noStrike" cap="none" spc="0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PT Sans"/>
                  </a:rPr>
                  <a:t> / Se montrer sur</a:t>
                </a:r>
                <a:r>
                  <a:rPr kumimoji="0" lang="fr-FR" sz="4400" i="0" u="none" strike="noStrike" cap="none" spc="0" normalizeH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PT Sans"/>
                  </a:rPr>
                  <a:t> des événements</a:t>
                </a:r>
                <a:endParaRPr kumimoji="0" lang="fr-FR" sz="44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endParaRPr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>
              <a:off x="11822244" y="11762085"/>
              <a:ext cx="13658036" cy="1113183"/>
              <a:chOff x="11777870" y="7445510"/>
              <a:chExt cx="13658036" cy="1113183"/>
            </a:xfrm>
          </p:grpSpPr>
          <p:sp>
            <p:nvSpPr>
              <p:cNvPr id="15" name="Flèche droite 14"/>
              <p:cNvSpPr/>
              <p:nvPr/>
            </p:nvSpPr>
            <p:spPr>
              <a:xfrm>
                <a:off x="11777870" y="7445510"/>
                <a:ext cx="1586062" cy="1113183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 w="3175">
                <a:miter lim="400000"/>
              </a:ln>
            </p:spPr>
            <p:txBody>
              <a:bodyPr lIns="38100" tIns="38100" rIns="38100" bIns="38100" rtlCol="0" anchor="ctr"/>
              <a:lstStyle/>
              <a:p>
                <a:pPr algn="ctr"/>
                <a:endParaRPr lang="fr-FR"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13842989" y="7625075"/>
                <a:ext cx="11592917" cy="754053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8100" tIns="38100" rIns="38100" bIns="38100" numCol="1" spcCol="38100" rtlCol="0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4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PT Sans"/>
                  </a:rPr>
                  <a:t>Force de travail</a:t>
                </a:r>
                <a:r>
                  <a:rPr kumimoji="0" lang="fr-FR" sz="4400" i="0" u="none" strike="noStrike" cap="none" spc="0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PT Sans"/>
                  </a:rPr>
                  <a:t> / Communication RS, site internet</a:t>
                </a:r>
                <a:endParaRPr kumimoji="0" lang="fr-FR" sz="44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endParaRPr>
              </a:p>
            </p:txBody>
          </p:sp>
        </p:grpSp>
        <p:grpSp>
          <p:nvGrpSpPr>
            <p:cNvPr id="17" name="Groupe 16"/>
            <p:cNvGrpSpPr/>
            <p:nvPr/>
          </p:nvGrpSpPr>
          <p:grpSpPr>
            <a:xfrm>
              <a:off x="11822244" y="8624608"/>
              <a:ext cx="12494256" cy="1113183"/>
              <a:chOff x="11777870" y="7445510"/>
              <a:chExt cx="12494256" cy="1113183"/>
            </a:xfrm>
          </p:grpSpPr>
          <p:sp>
            <p:nvSpPr>
              <p:cNvPr id="18" name="Flèche droite 17"/>
              <p:cNvSpPr/>
              <p:nvPr/>
            </p:nvSpPr>
            <p:spPr>
              <a:xfrm>
                <a:off x="11777870" y="7445510"/>
                <a:ext cx="1586062" cy="1113183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 w="3175">
                <a:miter lim="400000"/>
              </a:ln>
            </p:spPr>
            <p:txBody>
              <a:bodyPr lIns="38100" tIns="38100" rIns="38100" bIns="38100" rtlCol="0" anchor="ctr"/>
              <a:lstStyle/>
              <a:p>
                <a:pPr algn="ctr"/>
                <a:endParaRPr lang="fr-FR"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13842989" y="7625075"/>
                <a:ext cx="10429137" cy="754053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8100" tIns="38100" rIns="38100" bIns="38100" numCol="1" spcCol="38100" rtlCol="0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4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PT Sans"/>
                  </a:rPr>
                  <a:t>Carnet d’adresse</a:t>
                </a:r>
                <a:r>
                  <a:rPr kumimoji="0" lang="fr-FR" sz="4400" i="0" u="none" strike="noStrike" cap="none" spc="0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PT Sans"/>
                  </a:rPr>
                  <a:t> / appeler des organisateurs</a:t>
                </a:r>
                <a:endParaRPr kumimoji="0" lang="fr-FR" sz="44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83308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5767270" y="6371723"/>
            <a:ext cx="985846" cy="11028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642937">
              <a:spcBef>
                <a:spcPts val="43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10000" baseline="-1999">
                <a:solidFill>
                  <a:srgbClr val="FFFFFF"/>
                </a:solidFill>
                <a:latin typeface="et-line"/>
                <a:ea typeface="et-line"/>
                <a:cs typeface="et-line"/>
                <a:sym typeface="et-line"/>
              </a:defRPr>
            </a:lvl1pPr>
          </a:lstStyle>
          <a:p>
            <a:pPr algn="ctr"/>
            <a:r>
              <a:rPr dirty="0"/>
              <a:t></a:t>
            </a:r>
          </a:p>
        </p:txBody>
      </p:sp>
      <p:sp>
        <p:nvSpPr>
          <p:cNvPr id="8" name="Shape 45"/>
          <p:cNvSpPr/>
          <p:nvPr/>
        </p:nvSpPr>
        <p:spPr>
          <a:xfrm>
            <a:off x="675861" y="806706"/>
            <a:ext cx="22720852" cy="18967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pPr algn="ctr"/>
            <a:r>
              <a:rPr lang="fr-FR" sz="96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 différentes prestations</a:t>
            </a:r>
            <a:endParaRPr lang="fr-FR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718925"/>
              </p:ext>
            </p:extLst>
          </p:nvPr>
        </p:nvGraphicFramePr>
        <p:xfrm>
          <a:off x="675861" y="2405263"/>
          <a:ext cx="22859999" cy="10470675"/>
        </p:xfrm>
        <a:graphic>
          <a:graphicData uri="http://schemas.openxmlformats.org/drawingml/2006/table">
            <a:tbl>
              <a:tblPr/>
              <a:tblGrid>
                <a:gridCol w="3179780">
                  <a:extLst>
                    <a:ext uri="{9D8B030D-6E8A-4147-A177-3AD203B41FA5}">
                      <a16:colId xmlns:a16="http://schemas.microsoft.com/office/drawing/2014/main" val="1171408487"/>
                    </a:ext>
                  </a:extLst>
                </a:gridCol>
                <a:gridCol w="9152575">
                  <a:extLst>
                    <a:ext uri="{9D8B030D-6E8A-4147-A177-3AD203B41FA5}">
                      <a16:colId xmlns:a16="http://schemas.microsoft.com/office/drawing/2014/main" val="3987668059"/>
                    </a:ext>
                  </a:extLst>
                </a:gridCol>
                <a:gridCol w="3179780">
                  <a:extLst>
                    <a:ext uri="{9D8B030D-6E8A-4147-A177-3AD203B41FA5}">
                      <a16:colId xmlns:a16="http://schemas.microsoft.com/office/drawing/2014/main" val="3597003886"/>
                    </a:ext>
                  </a:extLst>
                </a:gridCol>
                <a:gridCol w="3179780">
                  <a:extLst>
                    <a:ext uri="{9D8B030D-6E8A-4147-A177-3AD203B41FA5}">
                      <a16:colId xmlns:a16="http://schemas.microsoft.com/office/drawing/2014/main" val="955774511"/>
                    </a:ext>
                  </a:extLst>
                </a:gridCol>
                <a:gridCol w="4168084">
                  <a:extLst>
                    <a:ext uri="{9D8B030D-6E8A-4147-A177-3AD203B41FA5}">
                      <a16:colId xmlns:a16="http://schemas.microsoft.com/office/drawing/2014/main" val="2486832594"/>
                    </a:ext>
                  </a:extLst>
                </a:gridCol>
              </a:tblGrid>
              <a:tr h="564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 dirty="0">
                          <a:solidFill>
                            <a:srgbClr val="FFFFFF"/>
                          </a:solidFill>
                          <a:effectLst/>
                        </a:rPr>
                        <a:t>Matricule</a:t>
                      </a:r>
                    </a:p>
                  </a:txBody>
                  <a:tcPr marL="4874" marR="4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 dirty="0">
                          <a:solidFill>
                            <a:srgbClr val="FFFFFF"/>
                          </a:solidFill>
                          <a:effectLst/>
                        </a:rPr>
                        <a:t>Dénomination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 dirty="0">
                          <a:solidFill>
                            <a:srgbClr val="FFFFFF"/>
                          </a:solidFill>
                          <a:effectLst/>
                        </a:rPr>
                        <a:t>Prix HT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solidFill>
                            <a:srgbClr val="FFFFFF"/>
                          </a:solidFill>
                          <a:effectLst/>
                        </a:rPr>
                        <a:t>Prix TTC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solidFill>
                            <a:srgbClr val="FFFFFF"/>
                          </a:solidFill>
                          <a:effectLst/>
                        </a:rPr>
                        <a:t>Harmonisation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955848"/>
                  </a:ext>
                </a:extLst>
              </a:tr>
              <a:tr h="47012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TC1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dirty="0" err="1">
                          <a:effectLst/>
                        </a:rPr>
                        <a:t>Trail</a:t>
                      </a:r>
                      <a:r>
                        <a:rPr lang="fr-FR" sz="3200" dirty="0">
                          <a:effectLst/>
                        </a:rPr>
                        <a:t> Court 1 distance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200 €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249,40 €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250 €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602619"/>
                  </a:ext>
                </a:extLst>
              </a:tr>
              <a:tr h="47012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TC2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dirty="0" err="1">
                          <a:effectLst/>
                        </a:rPr>
                        <a:t>Trail</a:t>
                      </a:r>
                      <a:r>
                        <a:rPr lang="fr-FR" sz="3200" dirty="0">
                          <a:effectLst/>
                        </a:rPr>
                        <a:t> Court 2 distances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250 €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311,75 €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320 €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655645"/>
                  </a:ext>
                </a:extLst>
              </a:tr>
              <a:tr h="47012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TC3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dirty="0" err="1">
                          <a:effectLst/>
                        </a:rPr>
                        <a:t>Trail</a:t>
                      </a:r>
                      <a:r>
                        <a:rPr lang="fr-FR" sz="3200" dirty="0">
                          <a:effectLst/>
                        </a:rPr>
                        <a:t> Court 3 distances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300 €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374,10 €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380 €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097018"/>
                  </a:ext>
                </a:extLst>
              </a:tr>
              <a:tr h="47012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TC4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dirty="0" err="1">
                          <a:effectLst/>
                        </a:rPr>
                        <a:t>Trail</a:t>
                      </a:r>
                      <a:r>
                        <a:rPr lang="fr-FR" sz="3200" dirty="0">
                          <a:effectLst/>
                        </a:rPr>
                        <a:t> Court 4 distances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350 €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436,45 €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440 €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966715"/>
                  </a:ext>
                </a:extLst>
              </a:tr>
              <a:tr h="37609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TM30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dirty="0" err="1">
                          <a:effectLst/>
                        </a:rPr>
                        <a:t>Trail</a:t>
                      </a:r>
                      <a:r>
                        <a:rPr lang="fr-FR" sz="3200" dirty="0">
                          <a:effectLst/>
                        </a:rPr>
                        <a:t> Courte Distance 30km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300 €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374,10 €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380 €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961472"/>
                  </a:ext>
                </a:extLst>
              </a:tr>
              <a:tr h="564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TM50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dirty="0" err="1">
                          <a:effectLst/>
                        </a:rPr>
                        <a:t>Trail</a:t>
                      </a:r>
                      <a:r>
                        <a:rPr lang="fr-FR" sz="3200" dirty="0">
                          <a:effectLst/>
                        </a:rPr>
                        <a:t> Moyenne Distance 50 km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380 €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473,86 €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480 €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05475"/>
                  </a:ext>
                </a:extLst>
              </a:tr>
              <a:tr h="564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TM80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dirty="0" err="1">
                          <a:effectLst/>
                        </a:rPr>
                        <a:t>Trail</a:t>
                      </a:r>
                      <a:r>
                        <a:rPr lang="fr-FR" sz="3200" dirty="0">
                          <a:effectLst/>
                        </a:rPr>
                        <a:t> Moyenne distance 80 km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dirty="0">
                          <a:effectLst/>
                        </a:rPr>
                        <a:t>450 €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561,15 €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570 €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518756"/>
                  </a:ext>
                </a:extLst>
              </a:tr>
              <a:tr h="37609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FSTL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Festival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dirty="0">
                          <a:effectLst/>
                        </a:rPr>
                        <a:t>500 €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623,50 €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630 €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234244"/>
                  </a:ext>
                </a:extLst>
              </a:tr>
              <a:tr h="37609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UL100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Ultra Trail &gt; 100 km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dirty="0">
                          <a:effectLst/>
                        </a:rPr>
                        <a:t>500 €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623,50 €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630 €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064353"/>
                  </a:ext>
                </a:extLst>
              </a:tr>
              <a:tr h="37609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SP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Sono portable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dirty="0">
                          <a:effectLst/>
                        </a:rPr>
                        <a:t>50 €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62,35 €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70,00 €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864520"/>
                  </a:ext>
                </a:extLst>
              </a:tr>
              <a:tr h="37609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S4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2 enceintes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dirty="0">
                          <a:effectLst/>
                        </a:rPr>
                        <a:t>150 €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187,05 €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190,00 €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093165"/>
                  </a:ext>
                </a:extLst>
              </a:tr>
              <a:tr h="37609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KV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Kilomètre Verticale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dirty="0">
                          <a:effectLst/>
                        </a:rPr>
                        <a:t>200 €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dirty="0">
                          <a:effectLst/>
                        </a:rPr>
                        <a:t>249,40 €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260,00 €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980726"/>
                  </a:ext>
                </a:extLst>
              </a:tr>
              <a:tr h="37609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TRJ3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i="0">
                          <a:effectLst/>
                          <a:latin typeface="Calibri" panose="020F0502020204030204" pitchFamily="34" charset="0"/>
                        </a:rPr>
                        <a:t>Temps de Trajet 3h </a:t>
                      </a:r>
                      <a:r>
                        <a:rPr lang="fr-FR" sz="2400" i="1">
                          <a:effectLst/>
                          <a:latin typeface="Calibri" panose="020F0502020204030204" pitchFamily="34" charset="0"/>
                        </a:rPr>
                        <a:t>(aller)</a:t>
                      </a:r>
                      <a:endParaRPr lang="fr-FR" sz="3200">
                        <a:effectLst/>
                      </a:endParaRP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50 €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dirty="0">
                          <a:effectLst/>
                        </a:rPr>
                        <a:t>62,35 €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70,00 €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091780"/>
                  </a:ext>
                </a:extLst>
              </a:tr>
              <a:tr h="37609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TRJ6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400" i="0">
                          <a:effectLst/>
                          <a:latin typeface="Calibri" panose="020F0502020204030204" pitchFamily="34" charset="0"/>
                        </a:rPr>
                        <a:t>Temps de Trajet 6h </a:t>
                      </a:r>
                      <a:r>
                        <a:rPr lang="fr-FR" sz="2400" i="1">
                          <a:effectLst/>
                          <a:latin typeface="Calibri" panose="020F0502020204030204" pitchFamily="34" charset="0"/>
                        </a:rPr>
                        <a:t>(aller)</a:t>
                      </a:r>
                      <a:endParaRPr lang="fr-FR" sz="3200">
                        <a:effectLst/>
                      </a:endParaRP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100 €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dirty="0">
                          <a:effectLst/>
                        </a:rPr>
                        <a:t>124,70 €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130,00 €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45396"/>
                  </a:ext>
                </a:extLst>
              </a:tr>
              <a:tr h="47012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SK2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Ski nordique 2 distances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250 €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dirty="0">
                          <a:effectLst/>
                        </a:rPr>
                        <a:t>311,75 €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320,00 €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402870"/>
                  </a:ext>
                </a:extLst>
              </a:tr>
              <a:tr h="47012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APC2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Animation Point Course 2h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100 €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dirty="0">
                          <a:effectLst/>
                        </a:rPr>
                        <a:t>124,70 €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130,00 €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144187"/>
                  </a:ext>
                </a:extLst>
              </a:tr>
              <a:tr h="47012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APC4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Animation Point Course 4h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200 €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dirty="0">
                          <a:effectLst/>
                        </a:rPr>
                        <a:t>249,40 €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 dirty="0">
                          <a:effectLst/>
                        </a:rPr>
                        <a:t>260,00 €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231387"/>
                  </a:ext>
                </a:extLst>
              </a:tr>
              <a:tr h="47012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APC6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Animation Point Course 6h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300 €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374,10 €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 dirty="0">
                          <a:effectLst/>
                        </a:rPr>
                        <a:t>380,00 €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99692"/>
                  </a:ext>
                </a:extLst>
              </a:tr>
              <a:tr h="47012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APC9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Animation Point Course 9h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400 €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498,80 €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 dirty="0">
                          <a:effectLst/>
                        </a:rPr>
                        <a:t>500,00 €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61091"/>
                  </a:ext>
                </a:extLst>
              </a:tr>
              <a:tr h="47012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>
                          <a:effectLst/>
                        </a:rPr>
                        <a:t>APC12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Animation Point Course 12h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500 €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>
                          <a:effectLst/>
                        </a:rPr>
                        <a:t>623,50 €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3200" b="1" dirty="0">
                          <a:effectLst/>
                        </a:rPr>
                        <a:t>630,00 € </a:t>
                      </a:r>
                    </a:p>
                  </a:txBody>
                  <a:tcPr marL="4874" marR="4874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401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5767270" y="6371723"/>
            <a:ext cx="985846" cy="11028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642937">
              <a:spcBef>
                <a:spcPts val="4300"/>
              </a:spcBef>
              <a:tabLst>
                <a:tab pos="495300" algn="l"/>
                <a:tab pos="990600" algn="l"/>
                <a:tab pos="1498600" algn="l"/>
                <a:tab pos="1993900" algn="l"/>
                <a:tab pos="2489200" algn="l"/>
                <a:tab pos="2997200" algn="l"/>
                <a:tab pos="3492500" algn="l"/>
                <a:tab pos="4000500" algn="l"/>
                <a:tab pos="4495800" algn="l"/>
                <a:tab pos="4991100" algn="l"/>
                <a:tab pos="5499100" algn="l"/>
                <a:tab pos="5994400" algn="l"/>
              </a:tabLst>
              <a:defRPr sz="10000" baseline="-1999">
                <a:solidFill>
                  <a:srgbClr val="FFFFFF"/>
                </a:solidFill>
                <a:latin typeface="et-line"/>
                <a:ea typeface="et-line"/>
                <a:cs typeface="et-line"/>
                <a:sym typeface="et-line"/>
              </a:defRPr>
            </a:lvl1pPr>
          </a:lstStyle>
          <a:p>
            <a:pPr algn="ctr"/>
            <a:r>
              <a:rPr dirty="0"/>
              <a:t></a:t>
            </a:r>
          </a:p>
        </p:txBody>
      </p:sp>
      <p:sp>
        <p:nvSpPr>
          <p:cNvPr id="8" name="Shape 45"/>
          <p:cNvSpPr/>
          <p:nvPr/>
        </p:nvSpPr>
        <p:spPr>
          <a:xfrm>
            <a:off x="13901475" y="4685035"/>
            <a:ext cx="8898890" cy="4439088"/>
          </a:xfrm>
          <a:prstGeom prst="rect">
            <a:avLst/>
          </a:prstGeom>
          <a:ln w="57150">
            <a:solidFill>
              <a:schemeClr val="tx1"/>
            </a:solidFill>
            <a:prstDash val="lgDash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>
            <a:lvl1pPr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r>
              <a:rPr lang="fr-FR" sz="9600" dirty="0" smtClean="0">
                <a:latin typeface="Calibri" panose="020F0502020204030204" pitchFamily="34" charset="0"/>
                <a:cs typeface="Calibri" panose="020F0502020204030204" pitchFamily="34" charset="0"/>
              </a:rPr>
              <a:t>Exemple de devis</a:t>
            </a:r>
            <a:endParaRPr lang="fr-FR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254" y="6371723"/>
            <a:ext cx="5401432" cy="217231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80" y="792614"/>
            <a:ext cx="11795772" cy="1235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55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765" y="2329835"/>
            <a:ext cx="7148470" cy="10789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endParaRPr dirty="0"/>
          </a:p>
        </p:txBody>
      </p:sp>
      <p:sp>
        <p:nvSpPr>
          <p:cNvPr id="99" name="Shape 99"/>
          <p:cNvSpPr/>
          <p:nvPr/>
        </p:nvSpPr>
        <p:spPr>
          <a:xfrm>
            <a:off x="6765234" y="285960"/>
            <a:ext cx="11640429" cy="12121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>
              <a:lnSpc>
                <a:spcPct val="90000"/>
              </a:lnSpc>
              <a:defRPr sz="6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r>
              <a:rPr lang="fr-FR" sz="9600" dirty="0" smtClean="0">
                <a:latin typeface="Calibri" panose="020F0502020204030204" pitchFamily="34" charset="0"/>
                <a:cs typeface="Calibri" panose="020F0502020204030204" pitchFamily="34" charset="0"/>
              </a:rPr>
              <a:t>Le Rythme à l’année</a:t>
            </a:r>
            <a:endParaRPr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archemin vertical 2"/>
          <p:cNvSpPr/>
          <p:nvPr/>
        </p:nvSpPr>
        <p:spPr>
          <a:xfrm>
            <a:off x="1128065" y="3379305"/>
            <a:ext cx="5988352" cy="3816626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2">
                <a:lumMod val="10000"/>
              </a:schemeClr>
            </a:solidFill>
            <a:miter lim="400000"/>
          </a:ln>
        </p:spPr>
        <p:txBody>
          <a:bodyPr lIns="38100" tIns="38100" rIns="38100" bIns="38100" rtlCol="0" anchor="ctr"/>
          <a:lstStyle/>
          <a:p>
            <a:pPr algn="ctr"/>
            <a:r>
              <a:rPr lang="fr-FR" sz="5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47 jours d’animation</a:t>
            </a:r>
            <a:endParaRPr lang="fr-FR" sz="5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Helvetica Light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2" name="Parchemin vertical 11"/>
          <p:cNvSpPr/>
          <p:nvPr/>
        </p:nvSpPr>
        <p:spPr>
          <a:xfrm>
            <a:off x="1128064" y="8090452"/>
            <a:ext cx="5988353" cy="3869635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2">
                <a:lumMod val="10000"/>
              </a:schemeClr>
            </a:solidFill>
            <a:miter lim="400000"/>
          </a:ln>
        </p:spPr>
        <p:txBody>
          <a:bodyPr lIns="38100" tIns="38100" rIns="38100" bIns="38100" rtlCol="0" anchor="ctr"/>
          <a:lstStyle/>
          <a:p>
            <a:pPr algn="ctr"/>
            <a:r>
              <a:rPr lang="fr-FR" sz="5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29 événements</a:t>
            </a:r>
            <a:endParaRPr lang="fr-FR" sz="5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Helvetica Light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3" name="Parchemin vertical 12"/>
          <p:cNvSpPr/>
          <p:nvPr/>
        </p:nvSpPr>
        <p:spPr>
          <a:xfrm>
            <a:off x="16944534" y="5943600"/>
            <a:ext cx="5319118" cy="2993732"/>
          </a:xfrm>
          <a:prstGeom prst="verticalScroll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2">
                <a:lumMod val="10000"/>
              </a:schemeClr>
            </a:solidFill>
            <a:miter lim="400000"/>
          </a:ln>
        </p:spPr>
        <p:txBody>
          <a:bodyPr lIns="38100" tIns="38100" rIns="38100" bIns="38100" rtlCol="0" anchor="ctr"/>
          <a:lstStyle/>
          <a:p>
            <a:pPr algn="ctr"/>
            <a:r>
              <a:rPr lang="fr-FR" sz="5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60 jours d’animation</a:t>
            </a:r>
            <a:endParaRPr lang="fr-FR" sz="5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Helvetica Light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14" name="Parchemin vertical 13"/>
          <p:cNvSpPr/>
          <p:nvPr/>
        </p:nvSpPr>
        <p:spPr>
          <a:xfrm>
            <a:off x="16770869" y="9541564"/>
            <a:ext cx="5492783" cy="3054627"/>
          </a:xfrm>
          <a:prstGeom prst="verticalScroll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2">
                <a:lumMod val="10000"/>
              </a:schemeClr>
            </a:solidFill>
            <a:miter lim="400000"/>
          </a:ln>
        </p:spPr>
        <p:txBody>
          <a:bodyPr lIns="38100" tIns="38100" rIns="38100" bIns="38100" rtlCol="0" anchor="ctr"/>
          <a:lstStyle/>
          <a:p>
            <a:pPr algn="ctr"/>
            <a:r>
              <a:rPr lang="fr-FR" sz="5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40 événements</a:t>
            </a:r>
            <a:endParaRPr lang="fr-FR" sz="5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Helvetica Light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642700" y="2824778"/>
            <a:ext cx="5922786" cy="907941"/>
          </a:xfrm>
          <a:prstGeom prst="rect">
            <a:avLst/>
          </a:prstGeom>
          <a:noFill/>
          <a:ln w="3175" cap="flat">
            <a:solidFill>
              <a:schemeClr val="tx1"/>
            </a:solidFill>
            <a:prstDash val="lgDash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54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PT Sans"/>
              </a:rPr>
              <a:t>Pourquoi pas ?</a:t>
            </a:r>
            <a:endParaRPr kumimoji="0" lang="fr-FR" sz="54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PT Sans"/>
            </a:endParaRPr>
          </a:p>
        </p:txBody>
      </p:sp>
      <p:sp>
        <p:nvSpPr>
          <p:cNvPr id="7" name="Flèche droite 6"/>
          <p:cNvSpPr/>
          <p:nvPr/>
        </p:nvSpPr>
        <p:spPr>
          <a:xfrm rot="5400000">
            <a:off x="19015300" y="4202732"/>
            <a:ext cx="1397927" cy="116287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bg2">
                <a:lumMod val="10000"/>
              </a:schemeClr>
            </a:solidFill>
            <a:miter lim="400000"/>
          </a:ln>
        </p:spPr>
        <p:txBody>
          <a:bodyPr lIns="38100" tIns="38100" rIns="38100" bIns="38100" rtlCol="0" anchor="ctr"/>
          <a:lstStyle/>
          <a:p>
            <a:pPr algn="ctr"/>
            <a:endParaRPr lang="fr-FR" sz="30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Flèche droite 16"/>
          <p:cNvSpPr/>
          <p:nvPr/>
        </p:nvSpPr>
        <p:spPr>
          <a:xfrm rot="7869676">
            <a:off x="5315596" y="1748396"/>
            <a:ext cx="1397927" cy="116287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bg2">
                <a:lumMod val="10000"/>
              </a:schemeClr>
            </a:solidFill>
            <a:miter lim="400000"/>
          </a:ln>
        </p:spPr>
        <p:txBody>
          <a:bodyPr lIns="38100" tIns="38100" rIns="38100" bIns="38100" rtlCol="0" anchor="ctr"/>
          <a:lstStyle/>
          <a:p>
            <a:pPr algn="ctr"/>
            <a:endParaRPr lang="fr-FR" sz="30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834" y="4879765"/>
            <a:ext cx="11217007" cy="7432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8" name="Shape 128"/>
          <p:cNvSpPr/>
          <p:nvPr/>
        </p:nvSpPr>
        <p:spPr>
          <a:xfrm>
            <a:off x="948472" y="1466623"/>
            <a:ext cx="6565511" cy="20664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ctr"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r>
              <a:rPr lang="fr-FR" sz="96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fiscalité</a:t>
            </a:r>
            <a:endParaRPr lang="fr-FR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01" y="2894693"/>
            <a:ext cx="3174851" cy="1276842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948472" y="5883532"/>
            <a:ext cx="10767023" cy="5823987"/>
            <a:chOff x="11763732" y="7051281"/>
            <a:chExt cx="10767023" cy="5823987"/>
          </a:xfrm>
        </p:grpSpPr>
        <p:grpSp>
          <p:nvGrpSpPr>
            <p:cNvPr id="8" name="Groupe 7"/>
            <p:cNvGrpSpPr/>
            <p:nvPr/>
          </p:nvGrpSpPr>
          <p:grpSpPr>
            <a:xfrm>
              <a:off x="11763732" y="7051281"/>
              <a:ext cx="6717034" cy="1113183"/>
              <a:chOff x="11777870" y="7445510"/>
              <a:chExt cx="6717034" cy="1113183"/>
            </a:xfrm>
          </p:grpSpPr>
          <p:sp>
            <p:nvSpPr>
              <p:cNvPr id="18" name="Flèche droite 17"/>
              <p:cNvSpPr/>
              <p:nvPr/>
            </p:nvSpPr>
            <p:spPr>
              <a:xfrm>
                <a:off x="11777870" y="7445510"/>
                <a:ext cx="1586062" cy="1113183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 w="3175">
                <a:miter lim="400000"/>
              </a:ln>
            </p:spPr>
            <p:txBody>
              <a:bodyPr lIns="38100" tIns="38100" rIns="38100" bIns="38100" rtlCol="0" anchor="ctr"/>
              <a:lstStyle/>
              <a:p>
                <a:pPr algn="ctr"/>
                <a:endParaRPr lang="fr-FR"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13842989" y="7625075"/>
                <a:ext cx="4651915" cy="754053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8100" tIns="38100" rIns="38100" bIns="38100" numCol="1" spcCol="38100" rtlCol="0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4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PT Sans"/>
                  </a:rPr>
                  <a:t>Régime :</a:t>
                </a:r>
                <a:r>
                  <a:rPr kumimoji="0" lang="fr-FR" sz="4400" i="0" u="none" strike="noStrike" cap="none" spc="0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PT Sans"/>
                  </a:rPr>
                  <a:t> micro BNC</a:t>
                </a:r>
                <a:endParaRPr kumimoji="0" lang="fr-FR" sz="44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endParaRPr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11822244" y="10217150"/>
              <a:ext cx="8749641" cy="1113183"/>
              <a:chOff x="11777870" y="7445510"/>
              <a:chExt cx="8749641" cy="1113183"/>
            </a:xfrm>
          </p:grpSpPr>
          <p:sp>
            <p:nvSpPr>
              <p:cNvPr id="16" name="Flèche droite 15"/>
              <p:cNvSpPr/>
              <p:nvPr/>
            </p:nvSpPr>
            <p:spPr>
              <a:xfrm>
                <a:off x="11777870" y="7445510"/>
                <a:ext cx="1586062" cy="1113183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 w="3175">
                <a:miter lim="400000"/>
              </a:ln>
            </p:spPr>
            <p:txBody>
              <a:bodyPr lIns="38100" tIns="38100" rIns="38100" bIns="38100" rtlCol="0" anchor="ctr"/>
              <a:lstStyle/>
              <a:p>
                <a:pPr algn="ctr"/>
                <a:endParaRPr lang="fr-FR"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13842989" y="7625075"/>
                <a:ext cx="6684522" cy="754053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8100" tIns="38100" rIns="38100" bIns="38100" numCol="1" spcCol="38100" rtlCol="0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4400" b="1" dirty="0" smtClean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Impôt sur le revenu : annuel</a:t>
                </a:r>
                <a:endParaRPr kumimoji="0" lang="fr-FR" sz="44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endParaRPr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11822244" y="11762085"/>
              <a:ext cx="9640911" cy="1113183"/>
              <a:chOff x="11777870" y="7445510"/>
              <a:chExt cx="9640911" cy="1113183"/>
            </a:xfrm>
          </p:grpSpPr>
          <p:sp>
            <p:nvSpPr>
              <p:cNvPr id="14" name="Flèche droite 13"/>
              <p:cNvSpPr/>
              <p:nvPr/>
            </p:nvSpPr>
            <p:spPr>
              <a:xfrm>
                <a:off x="11777870" y="7445510"/>
                <a:ext cx="1586062" cy="1113183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 w="3175">
                <a:miter lim="400000"/>
              </a:ln>
            </p:spPr>
            <p:txBody>
              <a:bodyPr lIns="38100" tIns="38100" rIns="38100" bIns="38100" rtlCol="0" anchor="ctr"/>
              <a:lstStyle/>
              <a:p>
                <a:pPr algn="ctr"/>
                <a:endParaRPr lang="fr-FR"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13842989" y="7625075"/>
                <a:ext cx="7575792" cy="754053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8100" tIns="38100" rIns="38100" bIns="38100" numCol="1" spcCol="38100" rtlCol="0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4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PT Sans"/>
                  </a:rPr>
                  <a:t>TVA ? Passer en société ? Frais ?</a:t>
                </a:r>
                <a:endParaRPr kumimoji="0" lang="fr-FR" sz="44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endParaRPr>
              </a:p>
            </p:txBody>
          </p:sp>
        </p:grpSp>
        <p:grpSp>
          <p:nvGrpSpPr>
            <p:cNvPr id="11" name="Groupe 10"/>
            <p:cNvGrpSpPr/>
            <p:nvPr/>
          </p:nvGrpSpPr>
          <p:grpSpPr>
            <a:xfrm>
              <a:off x="11822244" y="8624608"/>
              <a:ext cx="10708511" cy="1113183"/>
              <a:chOff x="11777870" y="7445510"/>
              <a:chExt cx="10708511" cy="1113183"/>
            </a:xfrm>
          </p:grpSpPr>
          <p:sp>
            <p:nvSpPr>
              <p:cNvPr id="12" name="Flèche droite 11"/>
              <p:cNvSpPr/>
              <p:nvPr/>
            </p:nvSpPr>
            <p:spPr>
              <a:xfrm>
                <a:off x="11777870" y="7445510"/>
                <a:ext cx="1586062" cy="1113183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 w="3175">
                <a:miter lim="400000"/>
              </a:ln>
            </p:spPr>
            <p:txBody>
              <a:bodyPr lIns="38100" tIns="38100" rIns="38100" bIns="38100" rtlCol="0" anchor="ctr"/>
              <a:lstStyle/>
              <a:p>
                <a:pPr algn="ctr"/>
                <a:endParaRPr lang="fr-FR"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13842989" y="7625075"/>
                <a:ext cx="8643392" cy="754053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8100" tIns="38100" rIns="38100" bIns="38100" numCol="1" spcCol="38100" rtlCol="0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4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PT Sans"/>
                  </a:rPr>
                  <a:t>Charges = 24,7% de son CA : </a:t>
                </a:r>
                <a:r>
                  <a:rPr kumimoji="0" lang="fr-FR" sz="4400" i="1" u="none" strike="noStrike" cap="none" spc="0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PT Sans"/>
                  </a:rPr>
                  <a:t>URSSAF</a:t>
                </a:r>
                <a:endParaRPr kumimoji="0" lang="fr-FR" sz="4400" i="1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531" y="1166192"/>
            <a:ext cx="7804521" cy="11778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7" name="Shape 137"/>
          <p:cNvSpPr/>
          <p:nvPr/>
        </p:nvSpPr>
        <p:spPr>
          <a:xfrm>
            <a:off x="633254" y="629479"/>
            <a:ext cx="15171858" cy="20664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ctr"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r>
              <a:rPr lang="fr-FR" sz="96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 week-ends se ressemblent-ils ?</a:t>
            </a:r>
            <a:endParaRPr lang="fr-FR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57" y="3506110"/>
            <a:ext cx="3174851" cy="1276842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948472" y="5883532"/>
            <a:ext cx="10965795" cy="5823987"/>
            <a:chOff x="11763732" y="7051281"/>
            <a:chExt cx="10965795" cy="5823987"/>
          </a:xfrm>
        </p:grpSpPr>
        <p:grpSp>
          <p:nvGrpSpPr>
            <p:cNvPr id="12" name="Groupe 11"/>
            <p:cNvGrpSpPr/>
            <p:nvPr/>
          </p:nvGrpSpPr>
          <p:grpSpPr>
            <a:xfrm>
              <a:off x="11763732" y="7051281"/>
              <a:ext cx="10937741" cy="1113183"/>
              <a:chOff x="11777870" y="7445510"/>
              <a:chExt cx="10937741" cy="1113183"/>
            </a:xfrm>
          </p:grpSpPr>
          <p:sp>
            <p:nvSpPr>
              <p:cNvPr id="22" name="Flèche droite 21"/>
              <p:cNvSpPr/>
              <p:nvPr/>
            </p:nvSpPr>
            <p:spPr>
              <a:xfrm>
                <a:off x="11777870" y="7445510"/>
                <a:ext cx="1586062" cy="1113183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 w="3175">
                <a:miter lim="400000"/>
              </a:ln>
            </p:spPr>
            <p:txBody>
              <a:bodyPr lIns="38100" tIns="38100" rIns="38100" bIns="38100" rtlCol="0" anchor="ctr"/>
              <a:lstStyle/>
              <a:p>
                <a:pPr algn="ctr"/>
                <a:endParaRPr lang="fr-FR"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13842989" y="7625075"/>
                <a:ext cx="8872622" cy="754053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8100" tIns="38100" rIns="38100" bIns="38100" numCol="1" spcCol="38100" rtlCol="0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4400" b="1" i="0" u="none" strike="noStrike" cap="none" spc="0" normalizeH="0" baseline="0" dirty="0" err="1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PT Sans"/>
                  </a:rPr>
                  <a:t>Trail</a:t>
                </a:r>
                <a:r>
                  <a:rPr kumimoji="0" lang="fr-FR" sz="4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PT Sans"/>
                  </a:rPr>
                  <a:t> de </a:t>
                </a:r>
                <a:r>
                  <a:rPr kumimoji="0" lang="fr-FR" sz="4400" b="1" i="0" u="none" strike="noStrike" cap="none" spc="0" normalizeH="0" baseline="0" dirty="0" err="1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PT Sans"/>
                  </a:rPr>
                  <a:t>Santalé</a:t>
                </a:r>
                <a:r>
                  <a:rPr kumimoji="0" lang="fr-FR" sz="4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PT Sans"/>
                  </a:rPr>
                  <a:t> :</a:t>
                </a:r>
                <a:r>
                  <a:rPr kumimoji="0" lang="fr-FR" sz="4400" i="0" u="none" strike="noStrike" cap="none" spc="0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PT Sans"/>
                  </a:rPr>
                  <a:t> 200 coureurs / 22km</a:t>
                </a:r>
                <a:endParaRPr kumimoji="0" lang="fr-FR" sz="4400" b="1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endParaRPr>
              </a:p>
            </p:txBody>
          </p:sp>
        </p:grpSp>
        <p:grpSp>
          <p:nvGrpSpPr>
            <p:cNvPr id="13" name="Groupe 12"/>
            <p:cNvGrpSpPr/>
            <p:nvPr/>
          </p:nvGrpSpPr>
          <p:grpSpPr>
            <a:xfrm>
              <a:off x="11822244" y="10217150"/>
              <a:ext cx="10907283" cy="1113183"/>
              <a:chOff x="11777870" y="7445510"/>
              <a:chExt cx="10907283" cy="1113183"/>
            </a:xfrm>
          </p:grpSpPr>
          <p:sp>
            <p:nvSpPr>
              <p:cNvPr id="20" name="Flèche droite 19"/>
              <p:cNvSpPr/>
              <p:nvPr/>
            </p:nvSpPr>
            <p:spPr>
              <a:xfrm>
                <a:off x="11777870" y="7445510"/>
                <a:ext cx="1586062" cy="1113183"/>
              </a:xfrm>
              <a:prstGeom prst="rightArrow">
                <a:avLst/>
              </a:prstGeom>
              <a:solidFill>
                <a:schemeClr val="accent1"/>
              </a:solidFill>
              <a:ln w="3175">
                <a:miter lim="400000"/>
              </a:ln>
            </p:spPr>
            <p:txBody>
              <a:bodyPr lIns="38100" tIns="38100" rIns="38100" bIns="38100" rtlCol="0" anchor="ctr"/>
              <a:lstStyle/>
              <a:p>
                <a:pPr algn="ctr"/>
                <a:endParaRPr lang="fr-FR"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13842989" y="7625075"/>
                <a:ext cx="8842164" cy="754053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8100" tIns="38100" rIns="38100" bIns="38100" numCol="1" spcCol="38100" rtlCol="0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4400" b="1" dirty="0" smtClean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Avec sono ? Sans sono ? Dodo hôtel ?</a:t>
                </a:r>
                <a:endParaRPr kumimoji="0" lang="fr-FR" sz="4400" b="1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endParaRPr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>
              <a:off x="11822244" y="11762085"/>
              <a:ext cx="10490502" cy="1113183"/>
              <a:chOff x="11777870" y="7445510"/>
              <a:chExt cx="10490502" cy="1113183"/>
            </a:xfrm>
          </p:grpSpPr>
          <p:sp>
            <p:nvSpPr>
              <p:cNvPr id="18" name="Flèche droite 17"/>
              <p:cNvSpPr/>
              <p:nvPr/>
            </p:nvSpPr>
            <p:spPr>
              <a:xfrm>
                <a:off x="11777870" y="7445510"/>
                <a:ext cx="1586062" cy="1113183"/>
              </a:xfrm>
              <a:prstGeom prst="rightArrow">
                <a:avLst/>
              </a:prstGeom>
              <a:solidFill>
                <a:schemeClr val="accent1"/>
              </a:solidFill>
              <a:ln w="3175">
                <a:miter lim="400000"/>
              </a:ln>
            </p:spPr>
            <p:txBody>
              <a:bodyPr lIns="38100" tIns="38100" rIns="38100" bIns="38100" rtlCol="0" anchor="ctr"/>
              <a:lstStyle/>
              <a:p>
                <a:pPr algn="ctr"/>
                <a:endParaRPr lang="fr-FR"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13842989" y="7625075"/>
                <a:ext cx="8425383" cy="754053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8100" tIns="38100" rIns="38100" bIns="38100" numCol="1" spcCol="38100" rtlCol="0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4400" b="1" i="0" u="none" strike="noStrike" cap="none" spc="0" normalizeH="0" baseline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PT Sans"/>
                  </a:rPr>
                  <a:t>Temps de route ? Chronométreur ?</a:t>
                </a:r>
                <a:endParaRPr kumimoji="0" lang="fr-FR" sz="4400" b="1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endParaRPr>
              </a:p>
            </p:txBody>
          </p:sp>
        </p:grpSp>
        <p:grpSp>
          <p:nvGrpSpPr>
            <p:cNvPr id="15" name="Groupe 14"/>
            <p:cNvGrpSpPr/>
            <p:nvPr/>
          </p:nvGrpSpPr>
          <p:grpSpPr>
            <a:xfrm>
              <a:off x="11822244" y="8624608"/>
              <a:ext cx="9773961" cy="1113183"/>
              <a:chOff x="11777870" y="7445510"/>
              <a:chExt cx="9773961" cy="1113183"/>
            </a:xfrm>
          </p:grpSpPr>
          <p:sp>
            <p:nvSpPr>
              <p:cNvPr id="16" name="Flèche droite 15"/>
              <p:cNvSpPr/>
              <p:nvPr/>
            </p:nvSpPr>
            <p:spPr>
              <a:xfrm>
                <a:off x="11777870" y="7445510"/>
                <a:ext cx="1586062" cy="1113183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 w="3175">
                <a:miter lim="400000"/>
              </a:ln>
            </p:spPr>
            <p:txBody>
              <a:bodyPr lIns="38100" tIns="38100" rIns="38100" bIns="38100" rtlCol="0" anchor="ctr"/>
              <a:lstStyle/>
              <a:p>
                <a:pPr algn="ctr"/>
                <a:endParaRPr lang="fr-FR"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13842989" y="7625075"/>
                <a:ext cx="7708842" cy="754053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8100" tIns="38100" rIns="38100" bIns="38100" numCol="1" spcCol="38100" rtlCol="0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4400" b="1" i="0" u="none" strike="noStrike" cap="none" spc="0" normalizeH="0" baseline="0" dirty="0" err="1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PT Sans"/>
                  </a:rPr>
                  <a:t>MaxiRace</a:t>
                </a:r>
                <a:r>
                  <a:rPr kumimoji="0" lang="fr-FR" sz="4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PT Sans"/>
                  </a:rPr>
                  <a:t> 2019 : </a:t>
                </a:r>
                <a:r>
                  <a:rPr lang="fr-FR" sz="4400" dirty="0" smtClean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10 000 coureurs</a:t>
                </a:r>
                <a:endParaRPr kumimoji="0" lang="fr-FR" sz="440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PT Sans"/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727574"/>
      </a:dk1>
      <a:lt1>
        <a:srgbClr val="750231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CDEE0"/>
        </a:solidFill>
        <a:ln w="3175">
          <a:miter lim="400000"/>
        </a:ln>
      </a:spPr>
      <a:bodyPr lIns="38100" tIns="38100" rIns="38100" bIns="38100" anchor="ctr"/>
      <a:lstStyle>
        <a:defPPr algn="ctr">
          <a:defRPr sz="3000">
            <a:solidFill>
              <a:srgbClr val="FFFFFF"/>
            </a:solidFill>
            <a:latin typeface="Helvetica Light"/>
            <a:ea typeface="Helvetica Light"/>
            <a:cs typeface="Helvetica Light"/>
            <a:sym typeface="Helvetica Light"/>
          </a:defRPr>
        </a:defPPr>
      </a:lst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727574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727574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500</Words>
  <Application>Microsoft Office PowerPoint</Application>
  <PresentationFormat>Personnalisé</PresentationFormat>
  <Paragraphs>189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Arial</vt:lpstr>
      <vt:lpstr>Calibri</vt:lpstr>
      <vt:lpstr>et-line</vt:lpstr>
      <vt:lpstr>Helvetica Light</vt:lpstr>
      <vt:lpstr>Helvetica Neue</vt:lpstr>
      <vt:lpstr>Montserrat-Regular</vt:lpstr>
      <vt:lpstr>PT Sans</vt:lpstr>
      <vt:lpstr>Signika</vt:lpstr>
      <vt:lpstr>Symbol</vt:lpstr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Elodie CROZIER</dc:creator>
  <cp:lastModifiedBy>Ugo Ferrari</cp:lastModifiedBy>
  <cp:revision>42</cp:revision>
  <dcterms:modified xsi:type="dcterms:W3CDTF">2022-03-17T18:41:30Z</dcterms:modified>
</cp:coreProperties>
</file>